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8"/>
  </p:notesMasterIdLst>
  <p:sldIdLst>
    <p:sldId id="260" r:id="rId2"/>
    <p:sldId id="259" r:id="rId3"/>
    <p:sldId id="275" r:id="rId4"/>
    <p:sldId id="276" r:id="rId5"/>
    <p:sldId id="265" r:id="rId6"/>
    <p:sldId id="277" r:id="rId7"/>
    <p:sldId id="278" r:id="rId8"/>
    <p:sldId id="262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675" r:id="rId52"/>
    <p:sldId id="676" r:id="rId53"/>
    <p:sldId id="677" r:id="rId54"/>
    <p:sldId id="678" r:id="rId55"/>
    <p:sldId id="679" r:id="rId56"/>
    <p:sldId id="680" r:id="rId57"/>
    <p:sldId id="681" r:id="rId58"/>
    <p:sldId id="682" r:id="rId59"/>
    <p:sldId id="683" r:id="rId60"/>
    <p:sldId id="684" r:id="rId61"/>
    <p:sldId id="685" r:id="rId62"/>
    <p:sldId id="686" r:id="rId63"/>
    <p:sldId id="687" r:id="rId64"/>
    <p:sldId id="688" r:id="rId65"/>
    <p:sldId id="689" r:id="rId66"/>
    <p:sldId id="690" r:id="rId67"/>
  </p:sldIdLst>
  <p:sldSz cx="12192000" cy="6858000"/>
  <p:notesSz cx="6858000" cy="9144000"/>
  <p:embeddedFontLst>
    <p:embeddedFont>
      <p:font typeface="한수원 한돋움 Bold" panose="020B0600000101010101" pitchFamily="34" charset="-127"/>
      <p:bold r:id="rId69"/>
    </p:embeddedFont>
    <p:embeddedFont>
      <p:font typeface="맑은 고딕" panose="020B0503020000020004" pitchFamily="34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336" y="168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2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20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2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1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1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99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05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6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62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6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6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76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88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7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96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74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16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36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851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27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6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47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52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44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797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05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4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05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87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61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901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632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5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5384-A5C8-4D2C-90AB-FFB68D7A975E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3316-7BA5-40EB-8581-200B5FEA2219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F83-2A70-421E-AECB-483A83DFCF49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2618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fld id="{295991FD-5009-4CC1-9903-3DDA23A339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EFDE635-1067-4F39-B229-C7E243E5F5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182" y="1193800"/>
            <a:ext cx="9559636" cy="50792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 marL="447675" indent="-228600">
              <a:lnSpc>
                <a:spcPct val="110000"/>
              </a:lnSpc>
              <a:defRPr sz="1400"/>
            </a:lvl2pPr>
            <a:lvl3pPr marL="623888" indent="-228600">
              <a:lnSpc>
                <a:spcPct val="110000"/>
              </a:lnSpc>
              <a:defRPr sz="1200"/>
            </a:lvl3pPr>
            <a:lvl4pPr marL="809625" indent="-228600">
              <a:lnSpc>
                <a:spcPct val="110000"/>
              </a:lnSpc>
              <a:defRPr sz="1100"/>
            </a:lvl4pPr>
            <a:lvl5pPr marL="984250" indent="-228600">
              <a:lnSpc>
                <a:spcPct val="11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5B0CBD5-6BC4-46DD-ADEF-7398DF93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348397"/>
            <a:ext cx="9559636" cy="47307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1D4659-6BE6-41F4-B2C9-46199358ED98}"/>
              </a:ext>
            </a:extLst>
          </p:cNvPr>
          <p:cNvCxnSpPr>
            <a:cxnSpLocks/>
          </p:cNvCxnSpPr>
          <p:nvPr userDrawn="1"/>
        </p:nvCxnSpPr>
        <p:spPr>
          <a:xfrm>
            <a:off x="5854269" y="935772"/>
            <a:ext cx="483461" cy="0"/>
          </a:xfrm>
          <a:prstGeom prst="line">
            <a:avLst/>
          </a:prstGeom>
          <a:ln w="57150" cap="rnd" cmpd="sng">
            <a:gradFill flip="none" rotWithShape="1">
              <a:gsLst>
                <a:gs pos="0">
                  <a:srgbClr val="0033CC"/>
                </a:gs>
                <a:gs pos="100000">
                  <a:srgbClr val="C400AD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4F8D-5AA1-4320-859C-C96114E23502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D817-E484-4057-8DFC-D44ECB05FA9D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B112-FA3A-4766-A52E-56F256FF9445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B713-0508-4C24-8372-F5AFC0539C0C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39A50-DD41-4205-BB80-C6EBA4E56B45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2A61-4285-4AC5-A500-CA00E08C6256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C9A-EE1A-4710-B364-FEA52C89C2CB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2B4-C746-4D66-8200-49BCB741E42D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7176-D9B6-4D91-9F89-927906BEA790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alo/image-super-resolu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en-US" altLang="ko-KR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CardiVu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Data&amp;BPM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Data ML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33158" y="2019735"/>
            <a:ext cx="5792896" cy="4771681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792896" cy="7981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385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DD37DF-C0F2-4304-B535-D545C43EF5EB}"/>
              </a:ext>
            </a:extLst>
          </p:cNvPr>
          <p:cNvSpPr txBox="1"/>
          <p:nvPr/>
        </p:nvSpPr>
        <p:spPr>
          <a:xfrm>
            <a:off x="552462" y="1688922"/>
            <a:ext cx="327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&lt;Regression</a:t>
            </a:r>
            <a:r>
              <a:rPr lang="ko-KR" altLang="en-US" dirty="0"/>
              <a:t>모델 훈련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8564C2-83A7-4D8B-BB0E-84C22405C27C}"/>
              </a:ext>
            </a:extLst>
          </p:cNvPr>
          <p:cNvSpPr/>
          <p:nvPr/>
        </p:nvSpPr>
        <p:spPr>
          <a:xfrm>
            <a:off x="6497344" y="2300509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65449-237C-4881-A0D3-62537175F14F}"/>
              </a:ext>
            </a:extLst>
          </p:cNvPr>
          <p:cNvSpPr/>
          <p:nvPr/>
        </p:nvSpPr>
        <p:spPr>
          <a:xfrm>
            <a:off x="6506614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3ECA4-D03B-4405-957A-6A035394C368}"/>
              </a:ext>
            </a:extLst>
          </p:cNvPr>
          <p:cNvSpPr/>
          <p:nvPr/>
        </p:nvSpPr>
        <p:spPr>
          <a:xfrm>
            <a:off x="6743067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D0DB4-4C82-4EDB-9A8E-6343EE5EB618}"/>
              </a:ext>
            </a:extLst>
          </p:cNvPr>
          <p:cNvSpPr txBox="1"/>
          <p:nvPr/>
        </p:nvSpPr>
        <p:spPr>
          <a:xfrm>
            <a:off x="7063971" y="2199955"/>
            <a:ext cx="1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27852-5089-40B7-9F60-19283E74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6" y="2160359"/>
            <a:ext cx="5553360" cy="22672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D41FE4-3857-443C-B64A-4A52ADB4EF7D}"/>
              </a:ext>
            </a:extLst>
          </p:cNvPr>
          <p:cNvSpPr txBox="1"/>
          <p:nvPr/>
        </p:nvSpPr>
        <p:spPr>
          <a:xfrm>
            <a:off x="6827519" y="2734322"/>
            <a:ext cx="284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실험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RMSE : 10.9</a:t>
            </a:r>
          </a:p>
          <a:p>
            <a:r>
              <a:rPr lang="en-US" altLang="ko-KR" sz="1600" dirty="0"/>
              <a:t>R2_score : -0.78 (</a:t>
            </a:r>
            <a:r>
              <a:rPr lang="ko-KR" altLang="en-US" sz="1600" dirty="0"/>
              <a:t>최대 </a:t>
            </a:r>
            <a:r>
              <a:rPr lang="en-US" altLang="ko-KR" sz="1600" dirty="0"/>
              <a:t>1)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920C2-51AC-478A-8D88-7EDACB887005}"/>
              </a:ext>
            </a:extLst>
          </p:cNvPr>
          <p:cNvSpPr txBox="1"/>
          <p:nvPr/>
        </p:nvSpPr>
        <p:spPr>
          <a:xfrm>
            <a:off x="6827519" y="4545336"/>
            <a:ext cx="284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실험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RMSE : 9.14</a:t>
            </a:r>
          </a:p>
          <a:p>
            <a:r>
              <a:rPr lang="en-US" altLang="ko-KR" sz="1600" dirty="0"/>
              <a:t>R2_score : -1.65 (</a:t>
            </a:r>
            <a:r>
              <a:rPr lang="ko-KR" altLang="en-US" sz="1600" dirty="0"/>
              <a:t>최대 </a:t>
            </a:r>
            <a:r>
              <a:rPr lang="en-US" altLang="ko-KR" sz="1600" dirty="0"/>
              <a:t>1)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0A7CD-3B55-4A28-B04D-BEC545691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26" y="4472827"/>
            <a:ext cx="5553360" cy="21757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8AC822-9600-4915-B85F-60D6B9F14EFF}"/>
              </a:ext>
            </a:extLst>
          </p:cNvPr>
          <p:cNvSpPr txBox="1"/>
          <p:nvPr/>
        </p:nvSpPr>
        <p:spPr>
          <a:xfrm>
            <a:off x="108998" y="2199955"/>
            <a:ext cx="4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9EA2C-F74B-4C4F-81BD-493DA1FBFF5F}"/>
              </a:ext>
            </a:extLst>
          </p:cNvPr>
          <p:cNvSpPr txBox="1"/>
          <p:nvPr/>
        </p:nvSpPr>
        <p:spPr>
          <a:xfrm>
            <a:off x="108998" y="4467589"/>
            <a:ext cx="4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20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BPM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구간별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Deep Learning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36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898560" y="2808009"/>
            <a:ext cx="207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10 Bpm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구간을 구분하여 실험 진행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 Regression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77884" y="2951978"/>
            <a:ext cx="39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구간별 성능 평가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Validation Loss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일정 수준이상 떨어지지 않는 문제 발견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샘플 수 부족 추측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SMOTE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알고리즘을 활용한 데이터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Oversampling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과 결과 비교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4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8074-01CF-489C-B31B-30547EA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0" y="155714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B2B2B6-9E34-4B0B-B0E6-F02481EBE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3" y="155339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817341-FE0A-4E18-A6EE-A7DCA0B74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06" y="1553398"/>
            <a:ext cx="2730028" cy="20475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91D02B-7ABC-4952-9DB7-1DB032380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55" y="1553398"/>
            <a:ext cx="2743200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0D3EC1-85D1-4AD7-AFC9-62609A0E3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7" y="409514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96595D-9562-42D0-A3EB-6ACE39A59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0" y="4112616"/>
            <a:ext cx="2706737" cy="20300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DAF519-FE49-4F16-B559-7A2540C6E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1" y="4105115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9DCAFA-A887-4146-9897-ED3419A8D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28" y="4105115"/>
            <a:ext cx="2743200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A7FF73-5AF3-4E09-A02A-2685155956F1}"/>
              </a:ext>
            </a:extLst>
          </p:cNvPr>
          <p:cNvSpPr txBox="1"/>
          <p:nvPr/>
        </p:nvSpPr>
        <p:spPr>
          <a:xfrm>
            <a:off x="2334630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High(100~110)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87D2D-6115-4F7C-B274-4C7FE032DCCD}"/>
              </a:ext>
            </a:extLst>
          </p:cNvPr>
          <p:cNvSpPr txBox="1"/>
          <p:nvPr/>
        </p:nvSpPr>
        <p:spPr>
          <a:xfrm>
            <a:off x="7849317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High(110~120)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FC96-6B0F-4A1E-996E-9FDF3BB057AC}"/>
              </a:ext>
            </a:extLst>
          </p:cNvPr>
          <p:cNvSpPr txBox="1"/>
          <p:nvPr/>
        </p:nvSpPr>
        <p:spPr>
          <a:xfrm>
            <a:off x="2334630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Low(40~50)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447528-29F6-43BF-B5AE-C02C3F576DAF}"/>
              </a:ext>
            </a:extLst>
          </p:cNvPr>
          <p:cNvSpPr txBox="1"/>
          <p:nvPr/>
        </p:nvSpPr>
        <p:spPr>
          <a:xfrm>
            <a:off x="7873621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Low(50~60)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2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7FF73-5AF3-4E09-A02A-2685155956F1}"/>
              </a:ext>
            </a:extLst>
          </p:cNvPr>
          <p:cNvSpPr txBox="1"/>
          <p:nvPr/>
        </p:nvSpPr>
        <p:spPr>
          <a:xfrm>
            <a:off x="2334630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Mid(60~70)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87D2D-6115-4F7C-B274-4C7FE032DCCD}"/>
              </a:ext>
            </a:extLst>
          </p:cNvPr>
          <p:cNvSpPr txBox="1"/>
          <p:nvPr/>
        </p:nvSpPr>
        <p:spPr>
          <a:xfrm>
            <a:off x="7849317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Mid(70~80)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FC96-6B0F-4A1E-996E-9FDF3BB057AC}"/>
              </a:ext>
            </a:extLst>
          </p:cNvPr>
          <p:cNvSpPr txBox="1"/>
          <p:nvPr/>
        </p:nvSpPr>
        <p:spPr>
          <a:xfrm>
            <a:off x="2334630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Mid(80~90)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447528-29F6-43BF-B5AE-C02C3F576DAF}"/>
              </a:ext>
            </a:extLst>
          </p:cNvPr>
          <p:cNvSpPr txBox="1"/>
          <p:nvPr/>
        </p:nvSpPr>
        <p:spPr>
          <a:xfrm>
            <a:off x="7873621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Low(50~60)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B167F-BF3E-4F81-AD1A-C3169571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74" y="1524026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B53F66-6E33-463D-8FC8-A47904F42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" y="1524026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255A1-4990-40EF-B246-A687D026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4009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A0E260-FC59-4727-9F2F-A6182FD59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26" y="1545842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202AE1-2B87-4F0F-AD7C-7ADDE9F6D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23" y="4095535"/>
            <a:ext cx="2734447" cy="20508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A38408-E440-4BA9-A120-A8F567F72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7" y="4104964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C94CA7-7544-4E4F-A48A-B33F288B2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73" y="4093131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26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임상을 위한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BPM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추론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5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25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931120"/>
            <a:ext cx="1943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Data Range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조정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898560" y="2808009"/>
            <a:ext cx="207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 Noise </a:t>
            </a:r>
          </a:p>
          <a:p>
            <a:pPr algn="ctr"/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정의 및 제거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82913" y="5012830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Regression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Model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77884" y="2951978"/>
            <a:ext cx="39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서버 데이터와 모델 데이터의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데이터 스케일 조정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완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대표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만을 가지고 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모델 학습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진행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완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 Noise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정의 및 제거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진행중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3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Data Range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조정</a:t>
            </a:r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553BA376-8381-43CF-A731-11B83D4AA839}"/>
              </a:ext>
            </a:extLst>
          </p:cNvPr>
          <p:cNvSpPr/>
          <p:nvPr/>
        </p:nvSpPr>
        <p:spPr>
          <a:xfrm>
            <a:off x="1598609" y="2454584"/>
            <a:ext cx="1482573" cy="919747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자기 디스크 21">
            <a:extLst>
              <a:ext uri="{FF2B5EF4-FFF2-40B4-BE49-F238E27FC236}">
                <a16:creationId xmlns:a16="http://schemas.microsoft.com/office/drawing/2014/main" id="{DCE493DA-2F73-4DB7-B68B-DBBD7C4CCE30}"/>
              </a:ext>
            </a:extLst>
          </p:cNvPr>
          <p:cNvSpPr/>
          <p:nvPr/>
        </p:nvSpPr>
        <p:spPr>
          <a:xfrm>
            <a:off x="8247356" y="2323000"/>
            <a:ext cx="1642369" cy="1100831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732E7-A100-41CF-A549-591B977FAD1C}"/>
              </a:ext>
            </a:extLst>
          </p:cNvPr>
          <p:cNvSpPr txBox="1"/>
          <p:nvPr/>
        </p:nvSpPr>
        <p:spPr>
          <a:xfrm>
            <a:off x="1598609" y="2820333"/>
            <a:ext cx="148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학습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1EE0F-6CF8-4DCA-B23D-4FEA14F39FAC}"/>
              </a:ext>
            </a:extLst>
          </p:cNvPr>
          <p:cNvSpPr txBox="1"/>
          <p:nvPr/>
        </p:nvSpPr>
        <p:spPr>
          <a:xfrm>
            <a:off x="8327254" y="2815164"/>
            <a:ext cx="148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서버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EEFC36-865D-4D36-B35D-F1AAD654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4" y="3720752"/>
            <a:ext cx="3645982" cy="2415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22201E-8242-4203-8880-C24040C2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99" y="3715584"/>
            <a:ext cx="3802601" cy="2420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CC9C56-3003-4E4E-BC93-1DF48C30E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55" y="4125508"/>
            <a:ext cx="1467055" cy="160042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465C8-43D1-4B38-93D1-7DBB5F2DEA3F}"/>
              </a:ext>
            </a:extLst>
          </p:cNvPr>
          <p:cNvSpPr/>
          <p:nvPr/>
        </p:nvSpPr>
        <p:spPr>
          <a:xfrm>
            <a:off x="4262545" y="4678532"/>
            <a:ext cx="372862" cy="328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712316C-8391-4DCE-A8F9-03492C6BB54A}"/>
              </a:ext>
            </a:extLst>
          </p:cNvPr>
          <p:cNvSpPr/>
          <p:nvPr/>
        </p:nvSpPr>
        <p:spPr>
          <a:xfrm>
            <a:off x="6587558" y="4678532"/>
            <a:ext cx="372862" cy="328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4F1312-6937-464E-9D50-CA472B32C806}"/>
              </a:ext>
            </a:extLst>
          </p:cNvPr>
          <p:cNvSpPr/>
          <p:nvPr/>
        </p:nvSpPr>
        <p:spPr>
          <a:xfrm>
            <a:off x="4722920" y="2454584"/>
            <a:ext cx="1704513" cy="9197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정규화 모델</a:t>
            </a:r>
          </a:p>
        </p:txBody>
      </p:sp>
    </p:spTree>
    <p:extLst>
      <p:ext uri="{BB962C8B-B14F-4D97-AF65-F5344CB8AC3E}">
        <p14:creationId xmlns:p14="http://schemas.microsoft.com/office/powerpoint/2010/main" val="88187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301841" y="1793289"/>
            <a:ext cx="5093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Training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및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Validation Data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의 부족으로 정상적인 모델을 만들지 못하고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100~110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구간을 벗어난 예측 값을 도출함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046F49-865D-429F-A45A-B313D7C1BB4E}"/>
              </a:ext>
            </a:extLst>
          </p:cNvPr>
          <p:cNvGrpSpPr/>
          <p:nvPr/>
        </p:nvGrpSpPr>
        <p:grpSpPr>
          <a:xfrm>
            <a:off x="390619" y="4111952"/>
            <a:ext cx="5004908" cy="2426959"/>
            <a:chOff x="390619" y="3244334"/>
            <a:chExt cx="5004908" cy="279629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34CDFE2-2C2B-4C9C-9793-DFB0A3E3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619" y="3719744"/>
              <a:ext cx="5004908" cy="232088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07652-A926-4DD6-A058-E3817E73F508}"/>
                </a:ext>
              </a:extLst>
            </p:cNvPr>
            <p:cNvSpPr txBox="1"/>
            <p:nvPr/>
          </p:nvSpPr>
          <p:spPr>
            <a:xfrm>
              <a:off x="1969795" y="3244334"/>
              <a:ext cx="1757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[</a:t>
              </a:r>
              <a:r>
                <a:rPr lang="ko-KR" altLang="en-US" dirty="0">
                  <a:latin typeface="한수원 한돋움 Bold" panose="020B0600000101010101" charset="-127"/>
                  <a:ea typeface="한수원 한돋움 Bold" panose="020B0600000101010101" charset="-127"/>
                </a:rPr>
                <a:t>원본 데이터</a:t>
              </a:r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]</a:t>
              </a:r>
              <a:endParaRPr lang="ko-KR" altLang="en-US" dirty="0">
                <a:latin typeface="한수원 한돋움 Bold" panose="020B0600000101010101" charset="-127"/>
                <a:ea typeface="한수원 한돋움 Bold" panose="020B0600000101010101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8E6EA5-5BE0-4C2E-A343-24FB99AAA596}"/>
              </a:ext>
            </a:extLst>
          </p:cNvPr>
          <p:cNvGrpSpPr/>
          <p:nvPr/>
        </p:nvGrpSpPr>
        <p:grpSpPr>
          <a:xfrm>
            <a:off x="5632306" y="4111952"/>
            <a:ext cx="5265811" cy="2422597"/>
            <a:chOff x="5632306" y="4111952"/>
            <a:chExt cx="5265811" cy="242259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6B732AC-B9FA-4626-8C46-132CD5DF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2306" y="4520207"/>
              <a:ext cx="5265811" cy="201434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6A99C3-EBF2-49F8-B030-6353876582EF}"/>
                </a:ext>
              </a:extLst>
            </p:cNvPr>
            <p:cNvSpPr txBox="1"/>
            <p:nvPr/>
          </p:nvSpPr>
          <p:spPr>
            <a:xfrm>
              <a:off x="6906878" y="4111952"/>
              <a:ext cx="2716669" cy="32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[Oversampling</a:t>
              </a:r>
              <a:r>
                <a:rPr lang="ko-KR" altLang="en-US" dirty="0">
                  <a:latin typeface="한수원 한돋움 Bold" panose="020B0600000101010101" charset="-127"/>
                  <a:ea typeface="한수원 한돋움 Bold" panose="020B0600000101010101" charset="-127"/>
                </a:rPr>
                <a:t> 데이터</a:t>
              </a:r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]</a:t>
              </a:r>
              <a:endParaRPr lang="ko-KR" altLang="en-US" dirty="0">
                <a:latin typeface="한수원 한돋움 Bold" panose="020B0600000101010101" charset="-127"/>
                <a:ea typeface="한수원 한돋움 Bold" panose="020B0600000101010101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F59ED25-7FE0-4F03-98EF-EDC8D2669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7" y="1976827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52398E6-EC0F-42B8-B84C-208EF78E3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73077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719DCBC3-2B36-479F-A1FF-A1ED03CB8DE9}"/>
              </a:ext>
            </a:extLst>
          </p:cNvPr>
          <p:cNvSpPr/>
          <p:nvPr/>
        </p:nvSpPr>
        <p:spPr>
          <a:xfrm>
            <a:off x="5982494" y="4749553"/>
            <a:ext cx="1015014" cy="941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799746F-CFF2-4582-A063-BF63476BC06F}"/>
              </a:ext>
            </a:extLst>
          </p:cNvPr>
          <p:cNvSpPr/>
          <p:nvPr/>
        </p:nvSpPr>
        <p:spPr>
          <a:xfrm>
            <a:off x="2716567" y="4980373"/>
            <a:ext cx="2678960" cy="706084"/>
          </a:xfrm>
          <a:prstGeom prst="roundRect">
            <a:avLst/>
          </a:prstGeom>
          <a:noFill/>
          <a:ln w="381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DA83EA-2AA6-4069-98A1-630401DE4FED}"/>
              </a:ext>
            </a:extLst>
          </p:cNvPr>
          <p:cNvGrpSpPr/>
          <p:nvPr/>
        </p:nvGrpSpPr>
        <p:grpSpPr>
          <a:xfrm>
            <a:off x="301841" y="3819564"/>
            <a:ext cx="1775535" cy="584775"/>
            <a:chOff x="7368465" y="2991774"/>
            <a:chExt cx="177553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BC3B1C-FBFF-467A-8FC2-7FB9DCE95935}"/>
                </a:ext>
              </a:extLst>
            </p:cNvPr>
            <p:cNvSpPr txBox="1"/>
            <p:nvPr/>
          </p:nvSpPr>
          <p:spPr>
            <a:xfrm>
              <a:off x="7679184" y="2991774"/>
              <a:ext cx="1464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/>
                <a:t>예측값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실제값</a:t>
              </a:r>
              <a:endParaRPr lang="ko-KR" altLang="en-US" sz="16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87CBCD-B8A0-4791-8D33-44AEAD43B7EF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158971"/>
              <a:ext cx="43500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F9F61BA-C2A6-45BD-965C-A0E2B5E48772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429000"/>
              <a:ext cx="43500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F510D5-B3BD-41BF-9B7B-79FA1BA99A23}"/>
              </a:ext>
            </a:extLst>
          </p:cNvPr>
          <p:cNvSpPr txBox="1"/>
          <p:nvPr/>
        </p:nvSpPr>
        <p:spPr>
          <a:xfrm>
            <a:off x="6295611" y="1584437"/>
            <a:ext cx="1757778" cy="32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원본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C7782A-7AE8-4843-8CFF-C7E5C85F7E22}"/>
              </a:ext>
            </a:extLst>
          </p:cNvPr>
          <p:cNvSpPr txBox="1"/>
          <p:nvPr/>
        </p:nvSpPr>
        <p:spPr>
          <a:xfrm>
            <a:off x="8637131" y="1596885"/>
            <a:ext cx="2716669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[Oversampling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B9AA687-BAD4-4D71-AE95-25459928D63B}"/>
              </a:ext>
            </a:extLst>
          </p:cNvPr>
          <p:cNvSpPr/>
          <p:nvPr/>
        </p:nvSpPr>
        <p:spPr>
          <a:xfrm>
            <a:off x="8219157" y="4980373"/>
            <a:ext cx="2678960" cy="706084"/>
          </a:xfrm>
          <a:prstGeom prst="roundRect">
            <a:avLst/>
          </a:prstGeom>
          <a:noFill/>
          <a:ln w="381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8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301841" y="1793289"/>
            <a:ext cx="3923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 Selection(72)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OF_full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24features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OF_Gavg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24features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OF_34Gavg : 24feaures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DE4710-E259-4C59-A9F2-7B4ACAB5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47" y="4183532"/>
            <a:ext cx="4545121" cy="2310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6F7676-8537-4BAA-B866-F6809B99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6" y="4183532"/>
            <a:ext cx="4874800" cy="2310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5FCEA-2733-40D2-B291-83E5B2103CE7}"/>
              </a:ext>
            </a:extLst>
          </p:cNvPr>
          <p:cNvSpPr txBox="1"/>
          <p:nvPr/>
        </p:nvSpPr>
        <p:spPr>
          <a:xfrm>
            <a:off x="1953087" y="3701988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[72Features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FA69F-092E-4AE9-A899-1B5DA5841852}"/>
              </a:ext>
            </a:extLst>
          </p:cNvPr>
          <p:cNvSpPr txBox="1"/>
          <p:nvPr/>
        </p:nvSpPr>
        <p:spPr>
          <a:xfrm>
            <a:off x="6762380" y="3701988"/>
            <a:ext cx="285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[72Features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서버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07732C-F5C5-4FCB-9E29-C00D8236E906}"/>
              </a:ext>
            </a:extLst>
          </p:cNvPr>
          <p:cNvGrpSpPr/>
          <p:nvPr/>
        </p:nvGrpSpPr>
        <p:grpSpPr>
          <a:xfrm>
            <a:off x="177552" y="3584283"/>
            <a:ext cx="1775535" cy="584775"/>
            <a:chOff x="7368465" y="2991774"/>
            <a:chExt cx="1775535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A8C440-8405-47EF-A562-750FC236D76B}"/>
                </a:ext>
              </a:extLst>
            </p:cNvPr>
            <p:cNvSpPr txBox="1"/>
            <p:nvPr/>
          </p:nvSpPr>
          <p:spPr>
            <a:xfrm>
              <a:off x="7679184" y="2991774"/>
              <a:ext cx="1464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/>
                <a:t>예측값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실제값</a:t>
              </a:r>
              <a:endParaRPr lang="ko-KR" altLang="en-US" sz="16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6DB5977-8543-4898-B65E-8886AE473F3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158971"/>
              <a:ext cx="43500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DDEB9F-35B0-4387-9882-FB938FC220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429000"/>
              <a:ext cx="43500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83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962287" y="2939842"/>
            <a:ext cx="1943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Data Resampling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Deep Learning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962287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MAE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2" y="2064052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535527" y="3961528"/>
            <a:ext cx="36378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MAE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의 성능개선</a:t>
            </a:r>
            <a:endParaRPr lang="en-US" altLang="ko-KR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63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648333"/>
            <a:ext cx="112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데이터 이상치 확인을 위한 작업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Test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결과 예측 범위 구간을 벗어난 값</a:t>
            </a:r>
            <a:b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</a:b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up:</a:t>
            </a:r>
            <a:r>
              <a:rPr lang="ko-KR" altLang="en-US" dirty="0">
                <a:solidFill>
                  <a:srgbClr val="FF0000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범위보다 높게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, </a:t>
            </a:r>
            <a:r>
              <a:rPr lang="en-US" altLang="ko-KR" dirty="0">
                <a:solidFill>
                  <a:srgbClr val="5E97E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down:</a:t>
            </a:r>
            <a:r>
              <a:rPr lang="ko-KR" altLang="en-US" dirty="0">
                <a:solidFill>
                  <a:srgbClr val="5E97E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범위보다 낮게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, </a:t>
            </a:r>
            <a:r>
              <a:rPr lang="en-US" altLang="ko-KR" dirty="0">
                <a:solidFill>
                  <a:schemeClr val="accent2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range:</a:t>
            </a:r>
            <a:r>
              <a:rPr lang="ko-KR" altLang="en-US" dirty="0">
                <a:solidFill>
                  <a:schemeClr val="accent2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범위내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CF8E5-B01B-46B6-8AF6-6B33675F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71" y="2945449"/>
            <a:ext cx="3293864" cy="1681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62CC39-46FF-49E8-90D1-AA379A50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062" y="2945449"/>
            <a:ext cx="3293864" cy="1681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BACF37-96D5-4E55-98E8-5548CF42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56" y="2945450"/>
            <a:ext cx="3293862" cy="1681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D2EEF8-4E68-45BD-ABDB-0E1A984D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586" y="4868647"/>
            <a:ext cx="3293864" cy="1752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F688CC-69D0-4F91-8FC3-A683F6A7C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539" y="4868647"/>
            <a:ext cx="3293864" cy="1752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B0D1B7-DD3D-420D-9E7B-BF1D28D8DF46}"/>
              </a:ext>
            </a:extLst>
          </p:cNvPr>
          <p:cNvSpPr txBox="1"/>
          <p:nvPr/>
        </p:nvSpPr>
        <p:spPr>
          <a:xfrm>
            <a:off x="10704880" y="2945449"/>
            <a:ext cx="87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한수원 한돋움 Bold" panose="020B0600000101010101" charset="-127"/>
                <a:ea typeface="한수원 한돋움 Bold" panose="020B0600000101010101" charset="-127"/>
              </a:rPr>
              <a:t>실제값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5DBCA-B3CE-44B2-9C1D-D422D4E9F02C}"/>
              </a:ext>
            </a:extLst>
          </p:cNvPr>
          <p:cNvSpPr txBox="1"/>
          <p:nvPr/>
        </p:nvSpPr>
        <p:spPr>
          <a:xfrm>
            <a:off x="1316902" y="6251352"/>
            <a:ext cx="87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평균값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82C8E-8196-4569-8DAE-14CFD2381DF0}"/>
              </a:ext>
            </a:extLst>
          </p:cNvPr>
          <p:cNvSpPr txBox="1"/>
          <p:nvPr/>
        </p:nvSpPr>
        <p:spPr>
          <a:xfrm>
            <a:off x="9099405" y="6251352"/>
            <a:ext cx="105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한수원 한돋움 Bold" panose="020B0600000101010101" charset="-127"/>
                <a:ea typeface="한수원 한돋움 Bold" panose="020B0600000101010101" charset="-127"/>
              </a:rPr>
              <a:t>표준편차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72B82B-8851-485C-8F99-64BBB48EFDEE}"/>
              </a:ext>
            </a:extLst>
          </p:cNvPr>
          <p:cNvSpPr/>
          <p:nvPr/>
        </p:nvSpPr>
        <p:spPr>
          <a:xfrm>
            <a:off x="1118586" y="3429000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311B8A1-5F5B-44F5-AABC-075629E4241E}"/>
              </a:ext>
            </a:extLst>
          </p:cNvPr>
          <p:cNvSpPr/>
          <p:nvPr/>
        </p:nvSpPr>
        <p:spPr>
          <a:xfrm>
            <a:off x="4412448" y="3446756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F144C0-394D-43A5-B67B-5E44FA96434B}"/>
              </a:ext>
            </a:extLst>
          </p:cNvPr>
          <p:cNvSpPr/>
          <p:nvPr/>
        </p:nvSpPr>
        <p:spPr>
          <a:xfrm>
            <a:off x="7830351" y="3446756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1A72A73-8EC5-400F-8E9E-3B3E4983D4CD}"/>
              </a:ext>
            </a:extLst>
          </p:cNvPr>
          <p:cNvSpPr/>
          <p:nvPr/>
        </p:nvSpPr>
        <p:spPr>
          <a:xfrm>
            <a:off x="2015231" y="4208016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A7B2EB-7429-453A-9845-46A6DDE8586F}"/>
              </a:ext>
            </a:extLst>
          </p:cNvPr>
          <p:cNvSpPr/>
          <p:nvPr/>
        </p:nvSpPr>
        <p:spPr>
          <a:xfrm>
            <a:off x="5307798" y="4234650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13E523B-8875-4F79-A2F3-BCA3D9DBD908}"/>
              </a:ext>
            </a:extLst>
          </p:cNvPr>
          <p:cNvSpPr/>
          <p:nvPr/>
        </p:nvSpPr>
        <p:spPr>
          <a:xfrm>
            <a:off x="8770931" y="4225772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5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793290"/>
            <a:ext cx="112124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sz="2000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방법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(1)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 : 3_7~3_18(Feature)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2 : 164_2~164_23(Feature)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sample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Corr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범위내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mean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값에 대한 각 샘플의 상관관계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74B6B59-ADD5-4CC0-8C63-A8F14435789D}"/>
              </a:ext>
            </a:extLst>
          </p:cNvPr>
          <p:cNvGraphicFramePr>
            <a:graphicFrameLocks noGrp="1"/>
          </p:cNvGraphicFramePr>
          <p:nvPr/>
        </p:nvGraphicFramePr>
        <p:xfrm>
          <a:off x="2041864" y="4101484"/>
          <a:ext cx="7714694" cy="207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328">
                  <a:extLst>
                    <a:ext uri="{9D8B030D-6E8A-4147-A177-3AD203B41FA5}">
                      <a16:colId xmlns:a16="http://schemas.microsoft.com/office/drawing/2014/main" val="170178208"/>
                    </a:ext>
                  </a:extLst>
                </a:gridCol>
                <a:gridCol w="1166099">
                  <a:extLst>
                    <a:ext uri="{9D8B030D-6E8A-4147-A177-3AD203B41FA5}">
                      <a16:colId xmlns:a16="http://schemas.microsoft.com/office/drawing/2014/main" val="575508522"/>
                    </a:ext>
                  </a:extLst>
                </a:gridCol>
                <a:gridCol w="1237860">
                  <a:extLst>
                    <a:ext uri="{9D8B030D-6E8A-4147-A177-3AD203B41FA5}">
                      <a16:colId xmlns:a16="http://schemas.microsoft.com/office/drawing/2014/main" val="1977925041"/>
                    </a:ext>
                  </a:extLst>
                </a:gridCol>
                <a:gridCol w="1596659">
                  <a:extLst>
                    <a:ext uri="{9D8B030D-6E8A-4147-A177-3AD203B41FA5}">
                      <a16:colId xmlns:a16="http://schemas.microsoft.com/office/drawing/2014/main" val="2482573201"/>
                    </a:ext>
                  </a:extLst>
                </a:gridCol>
                <a:gridCol w="2466748">
                  <a:extLst>
                    <a:ext uri="{9D8B030D-6E8A-4147-A177-3AD203B41FA5}">
                      <a16:colId xmlns:a16="http://schemas.microsoft.com/office/drawing/2014/main" val="2062768025"/>
                    </a:ext>
                  </a:extLst>
                </a:gridCol>
              </a:tblGrid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구간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</a:t>
                      </a:r>
                      <a:r>
                        <a:rPr lang="en-US" altLang="ko-KR" dirty="0" err="1"/>
                        <a:t>Corr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Noise Sample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56303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Not Noise</a:t>
                      </a:r>
                      <a:r>
                        <a:rPr lang="en-US" altLang="ko-KR" dirty="0"/>
                        <a:t>/Noise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62328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60217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9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793290"/>
            <a:ext cx="8682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sz="2000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방법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(2)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 : 3_0~3_23(Feature)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2 : 164_0~164_23(Feature)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3 : 204_0~204_23(Feature)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sample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Corr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: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범위내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mean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값에 대한 각 샘플의 상관관계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74B6B59-ADD5-4CC0-8C63-A8F14435789D}"/>
              </a:ext>
            </a:extLst>
          </p:cNvPr>
          <p:cNvGraphicFramePr>
            <a:graphicFrameLocks noGrp="1"/>
          </p:cNvGraphicFramePr>
          <p:nvPr/>
        </p:nvGraphicFramePr>
        <p:xfrm>
          <a:off x="1600589" y="4239555"/>
          <a:ext cx="8763810" cy="204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669">
                  <a:extLst>
                    <a:ext uri="{9D8B030D-6E8A-4147-A177-3AD203B41FA5}">
                      <a16:colId xmlns:a16="http://schemas.microsoft.com/office/drawing/2014/main" val="170178208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575508522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977925041"/>
                    </a:ext>
                  </a:extLst>
                </a:gridCol>
                <a:gridCol w="1171852">
                  <a:extLst>
                    <a:ext uri="{9D8B030D-6E8A-4147-A177-3AD203B41FA5}">
                      <a16:colId xmlns:a16="http://schemas.microsoft.com/office/drawing/2014/main" val="2482573201"/>
                    </a:ext>
                  </a:extLst>
                </a:gridCol>
                <a:gridCol w="1802167">
                  <a:extLst>
                    <a:ext uri="{9D8B030D-6E8A-4147-A177-3AD203B41FA5}">
                      <a16:colId xmlns:a16="http://schemas.microsoft.com/office/drawing/2014/main" val="1778157944"/>
                    </a:ext>
                  </a:extLst>
                </a:gridCol>
                <a:gridCol w="2059619">
                  <a:extLst>
                    <a:ext uri="{9D8B030D-6E8A-4147-A177-3AD203B41FA5}">
                      <a16:colId xmlns:a16="http://schemas.microsoft.com/office/drawing/2014/main" val="2062768025"/>
                    </a:ext>
                  </a:extLst>
                </a:gridCol>
              </a:tblGrid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 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2 </a:t>
                      </a:r>
                      <a:r>
                        <a:rPr lang="ko-KR" altLang="en-US"/>
                        <a:t>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3 </a:t>
                      </a:r>
                      <a:r>
                        <a:rPr lang="ko-KR" altLang="en-US"/>
                        <a:t>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Sample Corr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Noise Sample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56303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Not Noise</a:t>
                      </a:r>
                      <a:r>
                        <a:rPr lang="en-US" altLang="ko-KR" dirty="0"/>
                        <a:t>/Noise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62328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B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60217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70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홍채추적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Open API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조사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5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04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41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Open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API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31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Google,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mediapipe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877E-C458-41A5-8F01-1D6F6F99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08" y="2546782"/>
            <a:ext cx="8630854" cy="2372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4B00A0-6E79-41FD-AE3B-2E76D17A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2" y="5599739"/>
            <a:ext cx="10435046" cy="4567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EDF93-7E1F-47FB-8D6C-6D34F2C6ED77}"/>
              </a:ext>
            </a:extLst>
          </p:cNvPr>
          <p:cNvSpPr txBox="1"/>
          <p:nvPr/>
        </p:nvSpPr>
        <p:spPr>
          <a:xfrm>
            <a:off x="4472382" y="4998149"/>
            <a:ext cx="22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[LICENSE]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87B883-008D-4816-B8CB-48FEAA03F973}"/>
              </a:ext>
            </a:extLst>
          </p:cNvPr>
          <p:cNvSpPr txBox="1"/>
          <p:nvPr/>
        </p:nvSpPr>
        <p:spPr>
          <a:xfrm>
            <a:off x="4472382" y="6171684"/>
            <a:ext cx="22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580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41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Open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API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31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Google,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mediapipe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7A626-00BE-4AF3-99E4-CFD18D2E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5" y="2370463"/>
            <a:ext cx="6407095" cy="307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505A48-2C41-47DF-96EF-AEFE5065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77" y="2325684"/>
            <a:ext cx="5205440" cy="3648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CF5C64-2E27-4B3C-B5DE-0626AFDFC37F}"/>
              </a:ext>
            </a:extLst>
          </p:cNvPr>
          <p:cNvSpPr txBox="1"/>
          <p:nvPr/>
        </p:nvSpPr>
        <p:spPr>
          <a:xfrm>
            <a:off x="284854" y="5885933"/>
            <a:ext cx="52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[Iris Tracking </a:t>
            </a:r>
            <a:r>
              <a:rPr lang="ko-KR" altLang="en-US" dirty="0"/>
              <a:t>설명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https</a:t>
            </a:r>
            <a:r>
              <a:rPr lang="en-US" altLang="ko-KR" b="1" dirty="0"/>
              <a:t>:</a:t>
            </a:r>
            <a:r>
              <a:rPr lang="en-US" altLang="ko-KR" dirty="0"/>
              <a:t>//google.github.io/mediapipe/solutions/iris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7E2F0-DB0A-4029-8641-9FF3D56F5C5C}"/>
              </a:ext>
            </a:extLst>
          </p:cNvPr>
          <p:cNvSpPr txBox="1"/>
          <p:nvPr/>
        </p:nvSpPr>
        <p:spPr>
          <a:xfrm>
            <a:off x="5912796" y="5989288"/>
            <a:ext cx="52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[DEMO]</a:t>
            </a:r>
            <a:endParaRPr lang="en-US" altLang="ko-KR" dirty="0"/>
          </a:p>
          <a:p>
            <a:r>
              <a:rPr lang="en-US" altLang="ko-KR" dirty="0"/>
              <a:t>https://viz.mediapipe.dev/demo/iris_tracking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56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68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임상을 위한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BPM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모델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lvl="1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 (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완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168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임상을 위한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BPM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모델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CA488-BB6D-44D2-995C-CE7CE754E065}"/>
              </a:ext>
            </a:extLst>
          </p:cNvPr>
          <p:cNvSpPr/>
          <p:nvPr/>
        </p:nvSpPr>
        <p:spPr>
          <a:xfrm>
            <a:off x="6217077" y="2320842"/>
            <a:ext cx="1260962" cy="795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Selection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3CE924C1-0658-4707-A053-3247DBDD59DF}"/>
              </a:ext>
            </a:extLst>
          </p:cNvPr>
          <p:cNvSpPr/>
          <p:nvPr/>
        </p:nvSpPr>
        <p:spPr>
          <a:xfrm>
            <a:off x="336857" y="1948968"/>
            <a:ext cx="1303129" cy="646331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자기 디스크 15">
            <a:extLst>
              <a:ext uri="{FF2B5EF4-FFF2-40B4-BE49-F238E27FC236}">
                <a16:creationId xmlns:a16="http://schemas.microsoft.com/office/drawing/2014/main" id="{62F65386-B6A6-46FA-89FB-6D6B8AA0046E}"/>
              </a:ext>
            </a:extLst>
          </p:cNvPr>
          <p:cNvSpPr/>
          <p:nvPr/>
        </p:nvSpPr>
        <p:spPr>
          <a:xfrm>
            <a:off x="336856" y="2771461"/>
            <a:ext cx="1303129" cy="646331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2E80D-CD87-42DD-B440-1424903F6859}"/>
              </a:ext>
            </a:extLst>
          </p:cNvPr>
          <p:cNvSpPr txBox="1"/>
          <p:nvPr/>
        </p:nvSpPr>
        <p:spPr>
          <a:xfrm>
            <a:off x="322129" y="3587456"/>
            <a:ext cx="40756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[Optical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Flow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셋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pPr algn="ctr"/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피험자간 데이터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훈련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en-US" altLang="ko-KR" sz="14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측정 데이터</a:t>
            </a:r>
            <a:r>
              <a:rPr lang="en-US" altLang="ko-KR" sz="14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(noise)</a:t>
            </a:r>
          </a:p>
          <a:p>
            <a:pPr algn="ctr"/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테스트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4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측정 데이터</a:t>
            </a:r>
            <a:r>
              <a:rPr lang="en-US" altLang="ko-KR" sz="14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(noise)</a:t>
            </a:r>
            <a:endParaRPr lang="ko-KR" altLang="en-US" sz="1400" dirty="0">
              <a:solidFill>
                <a:srgbClr val="FF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8CE3-B65D-4492-8FB1-FA67CD1996DD}"/>
              </a:ext>
            </a:extLst>
          </p:cNvPr>
          <p:cNvSpPr txBox="1"/>
          <p:nvPr/>
        </p:nvSpPr>
        <p:spPr>
          <a:xfrm>
            <a:off x="5762013" y="3209387"/>
            <a:ext cx="2602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5856 Features to 72 Features</a:t>
            </a:r>
          </a:p>
          <a:p>
            <a:pPr algn="ctr"/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72 Features(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OF_Full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34GAvg, 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430F5E-616F-4BC5-86F6-33A5184C4970}"/>
              </a:ext>
            </a:extLst>
          </p:cNvPr>
          <p:cNvSpPr/>
          <p:nvPr/>
        </p:nvSpPr>
        <p:spPr>
          <a:xfrm>
            <a:off x="10249319" y="2533856"/>
            <a:ext cx="1488509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DNN 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E054FF-A160-46A7-950F-2EE18EFF64E1}"/>
              </a:ext>
            </a:extLst>
          </p:cNvPr>
          <p:cNvSpPr/>
          <p:nvPr/>
        </p:nvSpPr>
        <p:spPr>
          <a:xfrm>
            <a:off x="7571561" y="2537132"/>
            <a:ext cx="491779" cy="40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316ACBC-6A2C-48E0-A05F-1D4FB94319BD}"/>
              </a:ext>
            </a:extLst>
          </p:cNvPr>
          <p:cNvSpPr/>
          <p:nvPr/>
        </p:nvSpPr>
        <p:spPr>
          <a:xfrm>
            <a:off x="1805861" y="2899165"/>
            <a:ext cx="2167752" cy="40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31C603-6562-4F68-AD9F-ADB1BA02D98F}"/>
              </a:ext>
            </a:extLst>
          </p:cNvPr>
          <p:cNvSpPr/>
          <p:nvPr/>
        </p:nvSpPr>
        <p:spPr>
          <a:xfrm>
            <a:off x="2211258" y="1984082"/>
            <a:ext cx="1415027" cy="795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Over Sampling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(SMOTE)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CC1D2C9-5FC6-46A2-8DB9-38D2D8D4FE9A}"/>
              </a:ext>
            </a:extLst>
          </p:cNvPr>
          <p:cNvSpPr/>
          <p:nvPr/>
        </p:nvSpPr>
        <p:spPr>
          <a:xfrm>
            <a:off x="1805861" y="2222505"/>
            <a:ext cx="353575" cy="277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9D4E463E-AE2A-49E2-A41C-E9D25DFE3161}"/>
              </a:ext>
            </a:extLst>
          </p:cNvPr>
          <p:cNvSpPr/>
          <p:nvPr/>
        </p:nvSpPr>
        <p:spPr>
          <a:xfrm>
            <a:off x="4076171" y="2045942"/>
            <a:ext cx="1303129" cy="573066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(Over)Train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B83C726-A0C0-4B66-9A4D-59B401363532}"/>
              </a:ext>
            </a:extLst>
          </p:cNvPr>
          <p:cNvSpPr/>
          <p:nvPr/>
        </p:nvSpPr>
        <p:spPr>
          <a:xfrm>
            <a:off x="3677523" y="2237603"/>
            <a:ext cx="353575" cy="277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>
            <a:extLst>
              <a:ext uri="{FF2B5EF4-FFF2-40B4-BE49-F238E27FC236}">
                <a16:creationId xmlns:a16="http://schemas.microsoft.com/office/drawing/2014/main" id="{30FA3510-B4F7-4F87-83E6-E6F2F7F93D39}"/>
              </a:ext>
            </a:extLst>
          </p:cNvPr>
          <p:cNvSpPr/>
          <p:nvPr/>
        </p:nvSpPr>
        <p:spPr>
          <a:xfrm>
            <a:off x="4076171" y="2917614"/>
            <a:ext cx="1303129" cy="509058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794D40-AA0B-47A1-8E5B-CFCCF31E30FC}"/>
              </a:ext>
            </a:extLst>
          </p:cNvPr>
          <p:cNvSpPr txBox="1"/>
          <p:nvPr/>
        </p:nvSpPr>
        <p:spPr>
          <a:xfrm>
            <a:off x="336856" y="5217350"/>
            <a:ext cx="363675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구간 세분화로 인한 데이터 부족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해결하기 위해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Oversampling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구간은 여러 가지 방법으로 세분화하여 실험한 결과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11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구간으로 세분화했을 때가 가장 성능이 좋았음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엑셀 파일 참조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40A1ECC-136C-4D74-ABA3-DFC0B1966CD1}"/>
              </a:ext>
            </a:extLst>
          </p:cNvPr>
          <p:cNvCxnSpPr>
            <a:cxnSpLocks/>
            <a:stCxn id="32" idx="4"/>
            <a:endCxn id="9" idx="1"/>
          </p:cNvCxnSpPr>
          <p:nvPr/>
        </p:nvCxnSpPr>
        <p:spPr>
          <a:xfrm>
            <a:off x="5379300" y="2332475"/>
            <a:ext cx="837777" cy="3860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1796F9C-DABC-4133-945E-CE703C015D0F}"/>
              </a:ext>
            </a:extLst>
          </p:cNvPr>
          <p:cNvCxnSpPr>
            <a:cxnSpLocks/>
            <a:stCxn id="35" idx="4"/>
            <a:endCxn id="9" idx="1"/>
          </p:cNvCxnSpPr>
          <p:nvPr/>
        </p:nvCxnSpPr>
        <p:spPr>
          <a:xfrm flipV="1">
            <a:off x="5379300" y="2718543"/>
            <a:ext cx="837777" cy="45360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7667F6-4157-4BBE-91FB-18E2EB2C0258}"/>
              </a:ext>
            </a:extLst>
          </p:cNvPr>
          <p:cNvSpPr/>
          <p:nvPr/>
        </p:nvSpPr>
        <p:spPr>
          <a:xfrm>
            <a:off x="10207744" y="4059543"/>
            <a:ext cx="1488509" cy="646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구간별 </a:t>
            </a:r>
            <a:r>
              <a:rPr lang="en-US" altLang="ko-KR" sz="1400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5DD825-C66C-4622-A334-03157F81E226}"/>
              </a:ext>
            </a:extLst>
          </p:cNvPr>
          <p:cNvSpPr/>
          <p:nvPr/>
        </p:nvSpPr>
        <p:spPr>
          <a:xfrm>
            <a:off x="8156862" y="2552460"/>
            <a:ext cx="1488508" cy="472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Normalization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</a:rPr>
              <a:t>StandardScaler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F40AABD3-F436-48CA-81E9-1A5012AC426D}"/>
              </a:ext>
            </a:extLst>
          </p:cNvPr>
          <p:cNvSpPr/>
          <p:nvPr/>
        </p:nvSpPr>
        <p:spPr>
          <a:xfrm>
            <a:off x="9701455" y="2605542"/>
            <a:ext cx="491779" cy="362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4FA8B6E0-5313-4566-B4E7-6F50E2BBEF7B}"/>
              </a:ext>
            </a:extLst>
          </p:cNvPr>
          <p:cNvSpPr/>
          <p:nvPr/>
        </p:nvSpPr>
        <p:spPr>
          <a:xfrm rot="5400000">
            <a:off x="10670406" y="3352868"/>
            <a:ext cx="646333" cy="382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7D360F-4231-44F8-AD08-E5735480CDA7}"/>
              </a:ext>
            </a:extLst>
          </p:cNvPr>
          <p:cNvSpPr txBox="1"/>
          <p:nvPr/>
        </p:nvSpPr>
        <p:spPr>
          <a:xfrm>
            <a:off x="9950869" y="4827127"/>
            <a:ext cx="20262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학습된 모델에 가장 잘 맞는 상위 </a:t>
            </a:r>
            <a:r>
              <a:rPr lang="en-US" altLang="ko-KR" sz="1200" dirty="0"/>
              <a:t>20samples</a:t>
            </a:r>
            <a:endParaRPr lang="ko-KR" altLang="en-US" sz="1200" dirty="0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1461328-FE9B-48C1-B122-0071899ECAF1}"/>
              </a:ext>
            </a:extLst>
          </p:cNvPr>
          <p:cNvSpPr/>
          <p:nvPr/>
        </p:nvSpPr>
        <p:spPr>
          <a:xfrm flipH="1">
            <a:off x="9587741" y="4201694"/>
            <a:ext cx="482252" cy="362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D7DADB7-0BC1-4739-9422-B815D3B8A30B}"/>
              </a:ext>
            </a:extLst>
          </p:cNvPr>
          <p:cNvSpPr/>
          <p:nvPr/>
        </p:nvSpPr>
        <p:spPr>
          <a:xfrm>
            <a:off x="7957236" y="4153831"/>
            <a:ext cx="1492754" cy="520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Remove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Noise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00DD0F-3E54-4701-A3FF-35C5DE30E580}"/>
              </a:ext>
            </a:extLst>
          </p:cNvPr>
          <p:cNvSpPr txBox="1"/>
          <p:nvPr/>
        </p:nvSpPr>
        <p:spPr>
          <a:xfrm>
            <a:off x="7265096" y="4798238"/>
            <a:ext cx="25052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Correlation(Pearson)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구간 합</a:t>
            </a:r>
            <a:r>
              <a:rPr lang="en-US" altLang="ko-KR" sz="1200" dirty="0"/>
              <a:t>(Reference sample </a:t>
            </a:r>
            <a:r>
              <a:rPr lang="ko-KR" altLang="en-US" sz="1200" dirty="0"/>
              <a:t>기준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5" name="순서도: 자기 디스크 84">
            <a:extLst>
              <a:ext uri="{FF2B5EF4-FFF2-40B4-BE49-F238E27FC236}">
                <a16:creationId xmlns:a16="http://schemas.microsoft.com/office/drawing/2014/main" id="{C4659DB4-2FFB-4F7E-80A0-B8A18CDB1923}"/>
              </a:ext>
            </a:extLst>
          </p:cNvPr>
          <p:cNvSpPr/>
          <p:nvPr/>
        </p:nvSpPr>
        <p:spPr>
          <a:xfrm>
            <a:off x="4942396" y="5103675"/>
            <a:ext cx="1303129" cy="581197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(Over)Train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6" name="순서도: 자기 디스크 85">
            <a:extLst>
              <a:ext uri="{FF2B5EF4-FFF2-40B4-BE49-F238E27FC236}">
                <a16:creationId xmlns:a16="http://schemas.microsoft.com/office/drawing/2014/main" id="{ED4A9584-3A7B-4CC7-8B42-8472320F688F}"/>
              </a:ext>
            </a:extLst>
          </p:cNvPr>
          <p:cNvSpPr/>
          <p:nvPr/>
        </p:nvSpPr>
        <p:spPr>
          <a:xfrm>
            <a:off x="4913948" y="5706293"/>
            <a:ext cx="1303129" cy="581197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11F9C9B5-2314-4F12-8CCE-C7CFF926B32C}"/>
              </a:ext>
            </a:extLst>
          </p:cNvPr>
          <p:cNvCxnSpPr>
            <a:cxnSpLocks/>
            <a:stCxn id="83" idx="1"/>
            <a:endCxn id="85" idx="2"/>
          </p:cNvCxnSpPr>
          <p:nvPr/>
        </p:nvCxnSpPr>
        <p:spPr>
          <a:xfrm rot="10800000" flipV="1">
            <a:off x="4942396" y="4413958"/>
            <a:ext cx="3014840" cy="980315"/>
          </a:xfrm>
          <a:prstGeom prst="bentConnector3">
            <a:avLst>
              <a:gd name="adj1" fmla="val 10758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44EE066-C0A7-4858-A7B8-35F495FC3153}"/>
              </a:ext>
            </a:extLst>
          </p:cNvPr>
          <p:cNvCxnSpPr>
            <a:cxnSpLocks/>
            <a:stCxn id="83" idx="1"/>
            <a:endCxn id="86" idx="2"/>
          </p:cNvCxnSpPr>
          <p:nvPr/>
        </p:nvCxnSpPr>
        <p:spPr>
          <a:xfrm rot="10800000" flipV="1">
            <a:off x="4913948" y="4413958"/>
            <a:ext cx="3043288" cy="1582933"/>
          </a:xfrm>
          <a:prstGeom prst="bentConnector3">
            <a:avLst>
              <a:gd name="adj1" fmla="val 10751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53CC2ECC-B757-4F66-B8BB-3C2EADCE99E6}"/>
              </a:ext>
            </a:extLst>
          </p:cNvPr>
          <p:cNvSpPr/>
          <p:nvPr/>
        </p:nvSpPr>
        <p:spPr>
          <a:xfrm>
            <a:off x="6387396" y="5534382"/>
            <a:ext cx="475989" cy="33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1E8953-2DA4-462E-8A39-FD12D917F0B4}"/>
              </a:ext>
            </a:extLst>
          </p:cNvPr>
          <p:cNvSpPr txBox="1"/>
          <p:nvPr/>
        </p:nvSpPr>
        <p:spPr>
          <a:xfrm>
            <a:off x="4983719" y="6325970"/>
            <a:ext cx="12204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Noise </a:t>
            </a:r>
            <a:r>
              <a:rPr lang="ko-KR" altLang="en-US" sz="1200" dirty="0"/>
              <a:t>보정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72 Features</a:t>
            </a:r>
            <a:endParaRPr lang="ko-KR" altLang="en-US" sz="12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0AD96D-763A-42DF-A013-65235E3A3666}"/>
              </a:ext>
            </a:extLst>
          </p:cNvPr>
          <p:cNvSpPr/>
          <p:nvPr/>
        </p:nvSpPr>
        <p:spPr>
          <a:xfrm>
            <a:off x="6974719" y="5476009"/>
            <a:ext cx="1488509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DNN 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5B0A0CDC-9E11-4708-A3DD-572CCF4EF02A}"/>
              </a:ext>
            </a:extLst>
          </p:cNvPr>
          <p:cNvSpPr/>
          <p:nvPr/>
        </p:nvSpPr>
        <p:spPr>
          <a:xfrm>
            <a:off x="8531217" y="5603502"/>
            <a:ext cx="475989" cy="33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42F6CC-9C94-4F0C-87B7-EE3B53A33F7D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8901116" y="2151565"/>
            <a:ext cx="0" cy="400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74FC7ED-D3D4-40BD-9086-5C3859508992}"/>
              </a:ext>
            </a:extLst>
          </p:cNvPr>
          <p:cNvSpPr txBox="1"/>
          <p:nvPr/>
        </p:nvSpPr>
        <p:spPr>
          <a:xfrm>
            <a:off x="8119121" y="1813324"/>
            <a:ext cx="158233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Model Save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4D37441-94FB-47BA-A978-3FFE38DE588C}"/>
              </a:ext>
            </a:extLst>
          </p:cNvPr>
          <p:cNvSpPr txBox="1"/>
          <p:nvPr/>
        </p:nvSpPr>
        <p:spPr>
          <a:xfrm>
            <a:off x="6682091" y="6231403"/>
            <a:ext cx="141089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저장된 정규화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 사용</a:t>
            </a: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70DA691-5F69-4EBD-AC14-71E58CBE2461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>
            <a:off x="6528893" y="5818757"/>
            <a:ext cx="153198" cy="674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2541A1-4A80-4302-A216-23A052AFB02B}"/>
              </a:ext>
            </a:extLst>
          </p:cNvPr>
          <p:cNvSpPr/>
          <p:nvPr/>
        </p:nvSpPr>
        <p:spPr>
          <a:xfrm>
            <a:off x="9084612" y="5512564"/>
            <a:ext cx="1060981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Prediction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CB468A7D-7F5F-4066-8023-D2791738748C}"/>
              </a:ext>
            </a:extLst>
          </p:cNvPr>
          <p:cNvCxnSpPr>
            <a:cxnSpLocks/>
            <a:endCxn id="117" idx="1"/>
          </p:cNvCxnSpPr>
          <p:nvPr/>
        </p:nvCxnSpPr>
        <p:spPr>
          <a:xfrm rot="16200000" flipH="1">
            <a:off x="8254503" y="6114854"/>
            <a:ext cx="442811" cy="3301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085052-FBF3-4D25-9E51-3D7AEE21CC44}"/>
              </a:ext>
            </a:extLst>
          </p:cNvPr>
          <p:cNvSpPr/>
          <p:nvPr/>
        </p:nvSpPr>
        <p:spPr>
          <a:xfrm>
            <a:off x="8641006" y="6334326"/>
            <a:ext cx="1488509" cy="334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Model Save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EB14ACF8-CE00-4EC3-8015-B85EA19D5B12}"/>
              </a:ext>
            </a:extLst>
          </p:cNvPr>
          <p:cNvSpPr/>
          <p:nvPr/>
        </p:nvSpPr>
        <p:spPr>
          <a:xfrm>
            <a:off x="10249319" y="5603502"/>
            <a:ext cx="45417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2FDB8AE-EB7D-4217-A990-1F3740935698}"/>
              </a:ext>
            </a:extLst>
          </p:cNvPr>
          <p:cNvGrpSpPr/>
          <p:nvPr/>
        </p:nvGrpSpPr>
        <p:grpSpPr>
          <a:xfrm>
            <a:off x="10751508" y="5506962"/>
            <a:ext cx="1024973" cy="819008"/>
            <a:chOff x="10751508" y="5506962"/>
            <a:chExt cx="1024973" cy="819008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8BE6C100-7209-44EB-ACCB-DA8851FD131D}"/>
                </a:ext>
              </a:extLst>
            </p:cNvPr>
            <p:cNvCxnSpPr/>
            <p:nvPr/>
          </p:nvCxnSpPr>
          <p:spPr>
            <a:xfrm>
              <a:off x="10766977" y="5506962"/>
              <a:ext cx="0" cy="8190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234CEB3-5DD8-4508-9FB4-7E682E58100C}"/>
                </a:ext>
              </a:extLst>
            </p:cNvPr>
            <p:cNvCxnSpPr>
              <a:cxnSpLocks/>
            </p:cNvCxnSpPr>
            <p:nvPr/>
          </p:nvCxnSpPr>
          <p:spPr>
            <a:xfrm>
              <a:off x="10751508" y="6325970"/>
              <a:ext cx="10249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42B9076D-B559-4881-B5B9-CF1F392EAA71}"/>
              </a:ext>
            </a:extLst>
          </p:cNvPr>
          <p:cNvSpPr/>
          <p:nvPr/>
        </p:nvSpPr>
        <p:spPr>
          <a:xfrm>
            <a:off x="10834688" y="5822156"/>
            <a:ext cx="807243" cy="178594"/>
          </a:xfrm>
          <a:custGeom>
            <a:avLst/>
            <a:gdLst>
              <a:gd name="connsiteX0" fmla="*/ 0 w 807243"/>
              <a:gd name="connsiteY0" fmla="*/ 169069 h 178594"/>
              <a:gd name="connsiteX1" fmla="*/ 54768 w 807243"/>
              <a:gd name="connsiteY1" fmla="*/ 45244 h 178594"/>
              <a:gd name="connsiteX2" fmla="*/ 69056 w 807243"/>
              <a:gd name="connsiteY2" fmla="*/ 11907 h 178594"/>
              <a:gd name="connsiteX3" fmla="*/ 73818 w 807243"/>
              <a:gd name="connsiteY3" fmla="*/ 0 h 178594"/>
              <a:gd name="connsiteX4" fmla="*/ 92868 w 807243"/>
              <a:gd name="connsiteY4" fmla="*/ 19050 h 178594"/>
              <a:gd name="connsiteX5" fmla="*/ 107156 w 807243"/>
              <a:gd name="connsiteY5" fmla="*/ 54769 h 178594"/>
              <a:gd name="connsiteX6" fmla="*/ 126206 w 807243"/>
              <a:gd name="connsiteY6" fmla="*/ 95250 h 178594"/>
              <a:gd name="connsiteX7" fmla="*/ 154781 w 807243"/>
              <a:gd name="connsiteY7" fmla="*/ 145257 h 178594"/>
              <a:gd name="connsiteX8" fmla="*/ 235743 w 807243"/>
              <a:gd name="connsiteY8" fmla="*/ 52388 h 178594"/>
              <a:gd name="connsiteX9" fmla="*/ 259556 w 807243"/>
              <a:gd name="connsiteY9" fmla="*/ 26194 h 178594"/>
              <a:gd name="connsiteX10" fmla="*/ 290512 w 807243"/>
              <a:gd name="connsiteY10" fmla="*/ 50007 h 178594"/>
              <a:gd name="connsiteX11" fmla="*/ 311943 w 807243"/>
              <a:gd name="connsiteY11" fmla="*/ 92869 h 178594"/>
              <a:gd name="connsiteX12" fmla="*/ 319087 w 807243"/>
              <a:gd name="connsiteY12" fmla="*/ 104775 h 178594"/>
              <a:gd name="connsiteX13" fmla="*/ 354806 w 807243"/>
              <a:gd name="connsiteY13" fmla="*/ 73819 h 178594"/>
              <a:gd name="connsiteX14" fmla="*/ 390525 w 807243"/>
              <a:gd name="connsiteY14" fmla="*/ 9525 h 178594"/>
              <a:gd name="connsiteX15" fmla="*/ 435768 w 807243"/>
              <a:gd name="connsiteY15" fmla="*/ 66675 h 178594"/>
              <a:gd name="connsiteX16" fmla="*/ 490537 w 807243"/>
              <a:gd name="connsiteY16" fmla="*/ 178594 h 178594"/>
              <a:gd name="connsiteX17" fmla="*/ 528637 w 807243"/>
              <a:gd name="connsiteY17" fmla="*/ 126207 h 178594"/>
              <a:gd name="connsiteX18" fmla="*/ 559593 w 807243"/>
              <a:gd name="connsiteY18" fmla="*/ 35719 h 178594"/>
              <a:gd name="connsiteX19" fmla="*/ 578643 w 807243"/>
              <a:gd name="connsiteY19" fmla="*/ 0 h 178594"/>
              <a:gd name="connsiteX20" fmla="*/ 666750 w 807243"/>
              <a:gd name="connsiteY20" fmla="*/ 159544 h 178594"/>
              <a:gd name="connsiteX21" fmla="*/ 709612 w 807243"/>
              <a:gd name="connsiteY21" fmla="*/ 61913 h 178594"/>
              <a:gd name="connsiteX22" fmla="*/ 728662 w 807243"/>
              <a:gd name="connsiteY22" fmla="*/ 21432 h 178594"/>
              <a:gd name="connsiteX23" fmla="*/ 800100 w 807243"/>
              <a:gd name="connsiteY23" fmla="*/ 107157 h 178594"/>
              <a:gd name="connsiteX24" fmla="*/ 807243 w 807243"/>
              <a:gd name="connsiteY24" fmla="*/ 92869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7243" h="178594">
                <a:moveTo>
                  <a:pt x="0" y="169069"/>
                </a:moveTo>
                <a:cubicBezTo>
                  <a:pt x="28033" y="122343"/>
                  <a:pt x="5049" y="161892"/>
                  <a:pt x="54768" y="45244"/>
                </a:cubicBezTo>
                <a:cubicBezTo>
                  <a:pt x="59508" y="34122"/>
                  <a:pt x="64364" y="23050"/>
                  <a:pt x="69056" y="11907"/>
                </a:cubicBezTo>
                <a:cubicBezTo>
                  <a:pt x="70715" y="7967"/>
                  <a:pt x="73818" y="0"/>
                  <a:pt x="73818" y="0"/>
                </a:cubicBezTo>
                <a:cubicBezTo>
                  <a:pt x="80168" y="6350"/>
                  <a:pt x="88199" y="11379"/>
                  <a:pt x="92868" y="19050"/>
                </a:cubicBezTo>
                <a:cubicBezTo>
                  <a:pt x="99536" y="30004"/>
                  <a:pt x="102016" y="43021"/>
                  <a:pt x="107156" y="54769"/>
                </a:cubicBezTo>
                <a:cubicBezTo>
                  <a:pt x="113134" y="68432"/>
                  <a:pt x="119091" y="82144"/>
                  <a:pt x="126206" y="95250"/>
                </a:cubicBezTo>
                <a:cubicBezTo>
                  <a:pt x="158594" y="154912"/>
                  <a:pt x="146373" y="120031"/>
                  <a:pt x="154781" y="145257"/>
                </a:cubicBezTo>
                <a:cubicBezTo>
                  <a:pt x="251696" y="30719"/>
                  <a:pt x="170413" y="124976"/>
                  <a:pt x="235743" y="52388"/>
                </a:cubicBezTo>
                <a:cubicBezTo>
                  <a:pt x="261558" y="23705"/>
                  <a:pt x="239577" y="46173"/>
                  <a:pt x="259556" y="26194"/>
                </a:cubicBezTo>
                <a:cubicBezTo>
                  <a:pt x="269875" y="34132"/>
                  <a:pt x="282469" y="39770"/>
                  <a:pt x="290512" y="50007"/>
                </a:cubicBezTo>
                <a:cubicBezTo>
                  <a:pt x="300381" y="62567"/>
                  <a:pt x="304554" y="78707"/>
                  <a:pt x="311943" y="92869"/>
                </a:cubicBezTo>
                <a:cubicBezTo>
                  <a:pt x="314084" y="96972"/>
                  <a:pt x="316706" y="100806"/>
                  <a:pt x="319087" y="104775"/>
                </a:cubicBezTo>
                <a:cubicBezTo>
                  <a:pt x="330993" y="94456"/>
                  <a:pt x="345353" y="86423"/>
                  <a:pt x="354806" y="73819"/>
                </a:cubicBezTo>
                <a:cubicBezTo>
                  <a:pt x="369516" y="54206"/>
                  <a:pt x="390525" y="9525"/>
                  <a:pt x="390525" y="9525"/>
                </a:cubicBezTo>
                <a:cubicBezTo>
                  <a:pt x="420428" y="17003"/>
                  <a:pt x="403362" y="10441"/>
                  <a:pt x="435768" y="66675"/>
                </a:cubicBezTo>
                <a:cubicBezTo>
                  <a:pt x="477559" y="139194"/>
                  <a:pt x="472210" y="128195"/>
                  <a:pt x="490537" y="178594"/>
                </a:cubicBezTo>
                <a:cubicBezTo>
                  <a:pt x="503237" y="161132"/>
                  <a:pt x="519241" y="145648"/>
                  <a:pt x="528637" y="126207"/>
                </a:cubicBezTo>
                <a:cubicBezTo>
                  <a:pt x="542510" y="97505"/>
                  <a:pt x="548269" y="65519"/>
                  <a:pt x="559593" y="35719"/>
                </a:cubicBezTo>
                <a:cubicBezTo>
                  <a:pt x="566469" y="17624"/>
                  <a:pt x="570310" y="12501"/>
                  <a:pt x="578643" y="0"/>
                </a:cubicBezTo>
                <a:cubicBezTo>
                  <a:pt x="652665" y="142937"/>
                  <a:pt x="618258" y="92867"/>
                  <a:pt x="666750" y="159544"/>
                </a:cubicBezTo>
                <a:cubicBezTo>
                  <a:pt x="681037" y="127000"/>
                  <a:pt x="695073" y="94345"/>
                  <a:pt x="709612" y="61913"/>
                </a:cubicBezTo>
                <a:cubicBezTo>
                  <a:pt x="715712" y="48305"/>
                  <a:pt x="728662" y="21432"/>
                  <a:pt x="728662" y="21432"/>
                </a:cubicBezTo>
                <a:cubicBezTo>
                  <a:pt x="810310" y="157511"/>
                  <a:pt x="777346" y="164044"/>
                  <a:pt x="800100" y="107157"/>
                </a:cubicBezTo>
                <a:cubicBezTo>
                  <a:pt x="802077" y="102213"/>
                  <a:pt x="804862" y="97632"/>
                  <a:pt x="807243" y="92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63114983-3AD2-47DD-B349-B94F900AE0E0}"/>
              </a:ext>
            </a:extLst>
          </p:cNvPr>
          <p:cNvSpPr/>
          <p:nvPr/>
        </p:nvSpPr>
        <p:spPr>
          <a:xfrm>
            <a:off x="10829925" y="5786438"/>
            <a:ext cx="916781" cy="283368"/>
          </a:xfrm>
          <a:custGeom>
            <a:avLst/>
            <a:gdLst>
              <a:gd name="connsiteX0" fmla="*/ 0 w 916781"/>
              <a:gd name="connsiteY0" fmla="*/ 161925 h 283368"/>
              <a:gd name="connsiteX1" fmla="*/ 47625 w 916781"/>
              <a:gd name="connsiteY1" fmla="*/ 78581 h 283368"/>
              <a:gd name="connsiteX2" fmla="*/ 61913 w 916781"/>
              <a:gd name="connsiteY2" fmla="*/ 61912 h 283368"/>
              <a:gd name="connsiteX3" fmla="*/ 92869 w 916781"/>
              <a:gd name="connsiteY3" fmla="*/ 114300 h 283368"/>
              <a:gd name="connsiteX4" fmla="*/ 97631 w 916781"/>
              <a:gd name="connsiteY4" fmla="*/ 154781 h 283368"/>
              <a:gd name="connsiteX5" fmla="*/ 107156 w 916781"/>
              <a:gd name="connsiteY5" fmla="*/ 159543 h 283368"/>
              <a:gd name="connsiteX6" fmla="*/ 150019 w 916781"/>
              <a:gd name="connsiteY6" fmla="*/ 76200 h 283368"/>
              <a:gd name="connsiteX7" fmla="*/ 180975 w 916781"/>
              <a:gd name="connsiteY7" fmla="*/ 54768 h 283368"/>
              <a:gd name="connsiteX8" fmla="*/ 207169 w 916781"/>
              <a:gd name="connsiteY8" fmla="*/ 85725 h 283368"/>
              <a:gd name="connsiteX9" fmla="*/ 230981 w 916781"/>
              <a:gd name="connsiteY9" fmla="*/ 150018 h 283368"/>
              <a:gd name="connsiteX10" fmla="*/ 261938 w 916781"/>
              <a:gd name="connsiteY10" fmla="*/ 190500 h 283368"/>
              <a:gd name="connsiteX11" fmla="*/ 276225 w 916781"/>
              <a:gd name="connsiteY11" fmla="*/ 197643 h 283368"/>
              <a:gd name="connsiteX12" fmla="*/ 345281 w 916781"/>
              <a:gd name="connsiteY12" fmla="*/ 123825 h 283368"/>
              <a:gd name="connsiteX13" fmla="*/ 371475 w 916781"/>
              <a:gd name="connsiteY13" fmla="*/ 97631 h 283368"/>
              <a:gd name="connsiteX14" fmla="*/ 388144 w 916781"/>
              <a:gd name="connsiteY14" fmla="*/ 78581 h 283368"/>
              <a:gd name="connsiteX15" fmla="*/ 421481 w 916781"/>
              <a:gd name="connsiteY15" fmla="*/ 0 h 283368"/>
              <a:gd name="connsiteX16" fmla="*/ 461963 w 916781"/>
              <a:gd name="connsiteY16" fmla="*/ 59531 h 283368"/>
              <a:gd name="connsiteX17" fmla="*/ 478631 w 916781"/>
              <a:gd name="connsiteY17" fmla="*/ 138112 h 283368"/>
              <a:gd name="connsiteX18" fmla="*/ 488156 w 916781"/>
              <a:gd name="connsiteY18" fmla="*/ 171450 h 283368"/>
              <a:gd name="connsiteX19" fmla="*/ 507206 w 916781"/>
              <a:gd name="connsiteY19" fmla="*/ 219075 h 283368"/>
              <a:gd name="connsiteX20" fmla="*/ 523875 w 916781"/>
              <a:gd name="connsiteY20" fmla="*/ 247650 h 283368"/>
              <a:gd name="connsiteX21" fmla="*/ 550069 w 916781"/>
              <a:gd name="connsiteY21" fmla="*/ 190500 h 283368"/>
              <a:gd name="connsiteX22" fmla="*/ 588169 w 916781"/>
              <a:gd name="connsiteY22" fmla="*/ 97631 h 283368"/>
              <a:gd name="connsiteX23" fmla="*/ 590550 w 916781"/>
              <a:gd name="connsiteY23" fmla="*/ 85725 h 283368"/>
              <a:gd name="connsiteX24" fmla="*/ 600075 w 916781"/>
              <a:gd name="connsiteY24" fmla="*/ 78581 h 283368"/>
              <a:gd name="connsiteX25" fmla="*/ 609600 w 916781"/>
              <a:gd name="connsiteY25" fmla="*/ 69056 h 283368"/>
              <a:gd name="connsiteX26" fmla="*/ 683419 w 916781"/>
              <a:gd name="connsiteY26" fmla="*/ 21431 h 283368"/>
              <a:gd name="connsiteX27" fmla="*/ 697706 w 916781"/>
              <a:gd name="connsiteY27" fmla="*/ 140493 h 283368"/>
              <a:gd name="connsiteX28" fmla="*/ 726281 w 916781"/>
              <a:gd name="connsiteY28" fmla="*/ 202406 h 283368"/>
              <a:gd name="connsiteX29" fmla="*/ 766763 w 916781"/>
              <a:gd name="connsiteY29" fmla="*/ 283368 h 283368"/>
              <a:gd name="connsiteX30" fmla="*/ 773906 w 916781"/>
              <a:gd name="connsiteY30" fmla="*/ 216693 h 283368"/>
              <a:gd name="connsiteX31" fmla="*/ 778669 w 916781"/>
              <a:gd name="connsiteY31" fmla="*/ 126206 h 283368"/>
              <a:gd name="connsiteX32" fmla="*/ 795338 w 916781"/>
              <a:gd name="connsiteY32" fmla="*/ 61912 h 283368"/>
              <a:gd name="connsiteX33" fmla="*/ 814388 w 916781"/>
              <a:gd name="connsiteY33" fmla="*/ 100012 h 283368"/>
              <a:gd name="connsiteX34" fmla="*/ 826294 w 916781"/>
              <a:gd name="connsiteY34" fmla="*/ 159543 h 283368"/>
              <a:gd name="connsiteX35" fmla="*/ 852488 w 916781"/>
              <a:gd name="connsiteY35" fmla="*/ 223837 h 283368"/>
              <a:gd name="connsiteX36" fmla="*/ 862013 w 916781"/>
              <a:gd name="connsiteY36" fmla="*/ 233362 h 283368"/>
              <a:gd name="connsiteX37" fmla="*/ 895350 w 916781"/>
              <a:gd name="connsiteY37" fmla="*/ 161925 h 283368"/>
              <a:gd name="connsiteX38" fmla="*/ 904875 w 916781"/>
              <a:gd name="connsiteY38" fmla="*/ 140493 h 283368"/>
              <a:gd name="connsiteX39" fmla="*/ 912019 w 916781"/>
              <a:gd name="connsiteY39" fmla="*/ 121443 h 283368"/>
              <a:gd name="connsiteX40" fmla="*/ 916781 w 916781"/>
              <a:gd name="connsiteY40" fmla="*/ 114300 h 28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16781" h="283368">
                <a:moveTo>
                  <a:pt x="0" y="161925"/>
                </a:moveTo>
                <a:cubicBezTo>
                  <a:pt x="15875" y="134144"/>
                  <a:pt x="30783" y="105787"/>
                  <a:pt x="47625" y="78581"/>
                </a:cubicBezTo>
                <a:cubicBezTo>
                  <a:pt x="51477" y="72359"/>
                  <a:pt x="56169" y="57377"/>
                  <a:pt x="61913" y="61912"/>
                </a:cubicBezTo>
                <a:cubicBezTo>
                  <a:pt x="77833" y="74481"/>
                  <a:pt x="82550" y="96837"/>
                  <a:pt x="92869" y="114300"/>
                </a:cubicBezTo>
                <a:cubicBezTo>
                  <a:pt x="94456" y="127794"/>
                  <a:pt x="93540" y="141825"/>
                  <a:pt x="97631" y="154781"/>
                </a:cubicBezTo>
                <a:cubicBezTo>
                  <a:pt x="98700" y="158166"/>
                  <a:pt x="105078" y="162421"/>
                  <a:pt x="107156" y="159543"/>
                </a:cubicBezTo>
                <a:cubicBezTo>
                  <a:pt x="136968" y="118266"/>
                  <a:pt x="117493" y="111684"/>
                  <a:pt x="150019" y="76200"/>
                </a:cubicBezTo>
                <a:cubicBezTo>
                  <a:pt x="158500" y="66948"/>
                  <a:pt x="180975" y="54768"/>
                  <a:pt x="180975" y="54768"/>
                </a:cubicBezTo>
                <a:cubicBezTo>
                  <a:pt x="189706" y="65087"/>
                  <a:pt x="200886" y="73757"/>
                  <a:pt x="207169" y="85725"/>
                </a:cubicBezTo>
                <a:cubicBezTo>
                  <a:pt x="217792" y="105960"/>
                  <a:pt x="221910" y="129042"/>
                  <a:pt x="230981" y="150018"/>
                </a:cubicBezTo>
                <a:cubicBezTo>
                  <a:pt x="237551" y="165211"/>
                  <a:pt x="248707" y="180322"/>
                  <a:pt x="261938" y="190500"/>
                </a:cubicBezTo>
                <a:cubicBezTo>
                  <a:pt x="266158" y="193746"/>
                  <a:pt x="271463" y="195262"/>
                  <a:pt x="276225" y="197643"/>
                </a:cubicBezTo>
                <a:cubicBezTo>
                  <a:pt x="346902" y="135802"/>
                  <a:pt x="284150" y="195144"/>
                  <a:pt x="345281" y="123825"/>
                </a:cubicBezTo>
                <a:cubicBezTo>
                  <a:pt x="353317" y="114450"/>
                  <a:pt x="363344" y="106924"/>
                  <a:pt x="371475" y="97631"/>
                </a:cubicBezTo>
                <a:lnTo>
                  <a:pt x="388144" y="78581"/>
                </a:lnTo>
                <a:cubicBezTo>
                  <a:pt x="414593" y="12458"/>
                  <a:pt x="402398" y="38166"/>
                  <a:pt x="421481" y="0"/>
                </a:cubicBezTo>
                <a:cubicBezTo>
                  <a:pt x="434975" y="19844"/>
                  <a:pt x="452788" y="37357"/>
                  <a:pt x="461963" y="59531"/>
                </a:cubicBezTo>
                <a:cubicBezTo>
                  <a:pt x="472201" y="84273"/>
                  <a:pt x="472529" y="112040"/>
                  <a:pt x="478631" y="138112"/>
                </a:cubicBezTo>
                <a:cubicBezTo>
                  <a:pt x="481265" y="149365"/>
                  <a:pt x="484791" y="160393"/>
                  <a:pt x="488156" y="171450"/>
                </a:cubicBezTo>
                <a:cubicBezTo>
                  <a:pt x="493767" y="189885"/>
                  <a:pt x="498000" y="201430"/>
                  <a:pt x="507206" y="219075"/>
                </a:cubicBezTo>
                <a:cubicBezTo>
                  <a:pt x="512307" y="228852"/>
                  <a:pt x="523875" y="247650"/>
                  <a:pt x="523875" y="247650"/>
                </a:cubicBezTo>
                <a:cubicBezTo>
                  <a:pt x="549690" y="239043"/>
                  <a:pt x="527618" y="248498"/>
                  <a:pt x="550069" y="190500"/>
                </a:cubicBezTo>
                <a:cubicBezTo>
                  <a:pt x="562148" y="159296"/>
                  <a:pt x="588169" y="97631"/>
                  <a:pt x="588169" y="97631"/>
                </a:cubicBezTo>
                <a:cubicBezTo>
                  <a:pt x="588963" y="93662"/>
                  <a:pt x="588405" y="89157"/>
                  <a:pt x="590550" y="85725"/>
                </a:cubicBezTo>
                <a:cubicBezTo>
                  <a:pt x="592653" y="82359"/>
                  <a:pt x="597088" y="81194"/>
                  <a:pt x="600075" y="78581"/>
                </a:cubicBezTo>
                <a:cubicBezTo>
                  <a:pt x="603454" y="75624"/>
                  <a:pt x="606008" y="71750"/>
                  <a:pt x="609600" y="69056"/>
                </a:cubicBezTo>
                <a:cubicBezTo>
                  <a:pt x="663635" y="28530"/>
                  <a:pt x="647377" y="36878"/>
                  <a:pt x="683419" y="21431"/>
                </a:cubicBezTo>
                <a:cubicBezTo>
                  <a:pt x="685800" y="66683"/>
                  <a:pt x="685556" y="92828"/>
                  <a:pt x="697706" y="140493"/>
                </a:cubicBezTo>
                <a:cubicBezTo>
                  <a:pt x="712710" y="199354"/>
                  <a:pt x="709338" y="171909"/>
                  <a:pt x="726281" y="202406"/>
                </a:cubicBezTo>
                <a:cubicBezTo>
                  <a:pt x="748386" y="242195"/>
                  <a:pt x="750244" y="247578"/>
                  <a:pt x="766763" y="283368"/>
                </a:cubicBezTo>
                <a:cubicBezTo>
                  <a:pt x="769144" y="261143"/>
                  <a:pt x="772218" y="238981"/>
                  <a:pt x="773906" y="216693"/>
                </a:cubicBezTo>
                <a:cubicBezTo>
                  <a:pt x="776188" y="186575"/>
                  <a:pt x="774526" y="156125"/>
                  <a:pt x="778669" y="126206"/>
                </a:cubicBezTo>
                <a:cubicBezTo>
                  <a:pt x="781706" y="104275"/>
                  <a:pt x="795338" y="61912"/>
                  <a:pt x="795338" y="61912"/>
                </a:cubicBezTo>
                <a:cubicBezTo>
                  <a:pt x="801688" y="74612"/>
                  <a:pt x="810096" y="86477"/>
                  <a:pt x="814388" y="100012"/>
                </a:cubicBezTo>
                <a:cubicBezTo>
                  <a:pt x="820504" y="119302"/>
                  <a:pt x="821167" y="139967"/>
                  <a:pt x="826294" y="159543"/>
                </a:cubicBezTo>
                <a:cubicBezTo>
                  <a:pt x="830234" y="174588"/>
                  <a:pt x="842429" y="208191"/>
                  <a:pt x="852488" y="223837"/>
                </a:cubicBezTo>
                <a:cubicBezTo>
                  <a:pt x="854916" y="227614"/>
                  <a:pt x="858838" y="230187"/>
                  <a:pt x="862013" y="233362"/>
                </a:cubicBezTo>
                <a:cubicBezTo>
                  <a:pt x="892274" y="184188"/>
                  <a:pt x="872647" y="220955"/>
                  <a:pt x="895350" y="161925"/>
                </a:cubicBezTo>
                <a:cubicBezTo>
                  <a:pt x="898156" y="154628"/>
                  <a:pt x="901898" y="147722"/>
                  <a:pt x="904875" y="140493"/>
                </a:cubicBezTo>
                <a:cubicBezTo>
                  <a:pt x="907457" y="134222"/>
                  <a:pt x="909213" y="127617"/>
                  <a:pt x="912019" y="121443"/>
                </a:cubicBezTo>
                <a:cubicBezTo>
                  <a:pt x="913203" y="118838"/>
                  <a:pt x="916781" y="114300"/>
                  <a:pt x="916781" y="11430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센서의 도움없이 추론 가능한 모델을 만들기 위함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 방법과 동일한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Flow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모델을 구축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mid range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데이터가 충분하다고 판단하여 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over-sampling skip)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세분화 되었던 이전 모델에 비해 구간의 범위가 넓음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noise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보정을 해도 구간이 넓어져서 튀는 범위도 상대적으로 넓어짐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 훈련이 안정되게 이루어지지 않음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해당 문제를 해결하기 위한 방법 고안 필요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Range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대표할 수 있는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reference sample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추출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Ground Truth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사용할 수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있을만한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데이터를 통한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data(test)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노이즈 정의 및 제거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5025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16782" y="2034102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68B00A-6971-4C59-8220-E310DFEF41B6}"/>
              </a:ext>
            </a:extLst>
          </p:cNvPr>
          <p:cNvSpPr/>
          <p:nvPr/>
        </p:nvSpPr>
        <p:spPr>
          <a:xfrm>
            <a:off x="6497344" y="2293338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A0FA1-97FA-41FE-B624-FC68722C2804}"/>
              </a:ext>
            </a:extLst>
          </p:cNvPr>
          <p:cNvSpPr/>
          <p:nvPr/>
        </p:nvSpPr>
        <p:spPr>
          <a:xfrm>
            <a:off x="6506614" y="2055184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C11A45-3CE3-4256-A6F5-E7C043160FE1}"/>
              </a:ext>
            </a:extLst>
          </p:cNvPr>
          <p:cNvSpPr/>
          <p:nvPr/>
        </p:nvSpPr>
        <p:spPr>
          <a:xfrm>
            <a:off x="6743067" y="2055184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실험진행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8ADD8E-5CA3-48FB-9EA9-ADFDE9DB206E}"/>
              </a:ext>
            </a:extLst>
          </p:cNvPr>
          <p:cNvSpPr txBox="1"/>
          <p:nvPr/>
        </p:nvSpPr>
        <p:spPr>
          <a:xfrm>
            <a:off x="7063971" y="2192784"/>
            <a:ext cx="1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</a:rPr>
              <a:t>사용 데이터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23263F-2C50-430B-98EB-FD9A8577CB23}"/>
              </a:ext>
            </a:extLst>
          </p:cNvPr>
          <p:cNvSpPr txBox="1"/>
          <p:nvPr/>
        </p:nvSpPr>
        <p:spPr>
          <a:xfrm>
            <a:off x="6554818" y="2699716"/>
            <a:ext cx="1715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 Data</a:t>
            </a:r>
          </a:p>
          <a:p>
            <a:r>
              <a:rPr lang="en-US" altLang="ko-KR" sz="1600" dirty="0"/>
              <a:t>{Total : 42568, </a:t>
            </a:r>
          </a:p>
          <a:p>
            <a:r>
              <a:rPr lang="en-US" altLang="ko-KR" sz="1600" dirty="0"/>
              <a:t> High : 7267, </a:t>
            </a:r>
          </a:p>
          <a:p>
            <a:r>
              <a:rPr lang="en-US" altLang="ko-KR" sz="1600" dirty="0"/>
              <a:t> Mid : 27813, </a:t>
            </a:r>
          </a:p>
          <a:p>
            <a:r>
              <a:rPr lang="en-US" altLang="ko-KR" sz="1600" dirty="0"/>
              <a:t> Low : 7488}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EB2D58F-BD20-4255-A8E3-877A5CC987F2}"/>
              </a:ext>
            </a:extLst>
          </p:cNvPr>
          <p:cNvGrpSpPr/>
          <p:nvPr/>
        </p:nvGrpSpPr>
        <p:grpSpPr>
          <a:xfrm>
            <a:off x="1546470" y="2526322"/>
            <a:ext cx="3183591" cy="3473523"/>
            <a:chOff x="2454103" y="2517963"/>
            <a:chExt cx="3183591" cy="347352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C34DB4-4B23-4B08-9B6F-DBB1374DBFE6}"/>
                </a:ext>
              </a:extLst>
            </p:cNvPr>
            <p:cNvSpPr/>
            <p:nvPr/>
          </p:nvSpPr>
          <p:spPr>
            <a:xfrm>
              <a:off x="4227913" y="262642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Preprocessing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38D66BE-6FFB-4EE2-B07C-E6B0712DC1CE}"/>
                </a:ext>
              </a:extLst>
            </p:cNvPr>
            <p:cNvSpPr/>
            <p:nvPr/>
          </p:nvSpPr>
          <p:spPr>
            <a:xfrm>
              <a:off x="2562405" y="262642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Raw Data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F60F06-90AA-4098-AD39-99B54704EBCB}"/>
                </a:ext>
              </a:extLst>
            </p:cNvPr>
            <p:cNvSpPr/>
            <p:nvPr/>
          </p:nvSpPr>
          <p:spPr>
            <a:xfrm>
              <a:off x="2585562" y="367364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Resampling</a:t>
              </a:r>
              <a:endParaRPr lang="ko-KR" altLang="en-US" sz="14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0EB7C8-E72F-41A5-BABC-536365CC77C6}"/>
                </a:ext>
              </a:extLst>
            </p:cNvPr>
            <p:cNvSpPr/>
            <p:nvPr/>
          </p:nvSpPr>
          <p:spPr>
            <a:xfrm>
              <a:off x="4227913" y="4564964"/>
              <a:ext cx="140978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Deep Learning</a:t>
              </a:r>
              <a:endParaRPr lang="ko-KR" altLang="en-US" sz="14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4BD845C-BA7C-4077-BD52-B9756860CCE4}"/>
                </a:ext>
              </a:extLst>
            </p:cNvPr>
            <p:cNvSpPr/>
            <p:nvPr/>
          </p:nvSpPr>
          <p:spPr>
            <a:xfrm>
              <a:off x="2544648" y="4564964"/>
              <a:ext cx="1409780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Deep Learning</a:t>
              </a:r>
              <a:endParaRPr lang="ko-KR" altLang="en-US" sz="1400" dirty="0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F7EB4D4-0496-4E99-A57C-5578B85BBFEB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3249538" y="3327766"/>
              <a:ext cx="0" cy="3458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3B99F88-9733-4F5E-9828-D86A28D991A5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3249538" y="4258424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F1F1BB0-EDDA-4543-A0CB-2DE9D9F592A0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912467" y="3327766"/>
              <a:ext cx="20337" cy="12371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42B12C-371B-45E1-8602-DC55732B5764}"/>
                </a:ext>
              </a:extLst>
            </p:cNvPr>
            <p:cNvSpPr/>
            <p:nvPr/>
          </p:nvSpPr>
          <p:spPr>
            <a:xfrm>
              <a:off x="2454103" y="2517963"/>
              <a:ext cx="3183591" cy="797633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C559C281-4A6D-4D52-A558-B44F4B2D4F0D}"/>
                </a:ext>
              </a:extLst>
            </p:cNvPr>
            <p:cNvSpPr/>
            <p:nvPr/>
          </p:nvSpPr>
          <p:spPr>
            <a:xfrm>
              <a:off x="3930629" y="2825846"/>
              <a:ext cx="273485" cy="1818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6630E1E-063D-4F5D-9A78-2DFEE28CA9E9}"/>
                </a:ext>
              </a:extLst>
            </p:cNvPr>
            <p:cNvCxnSpPr>
              <a:cxnSpLocks/>
            </p:cNvCxnSpPr>
            <p:nvPr/>
          </p:nvCxnSpPr>
          <p:spPr>
            <a:xfrm>
              <a:off x="3249538" y="5128230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B28FCCF-3E8D-4E74-B5FC-EBCB5ED01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7317" y="5128230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907EFED-E60C-40EF-99F8-1BB3ED9CD6E0}"/>
                </a:ext>
              </a:extLst>
            </p:cNvPr>
            <p:cNvSpPr/>
            <p:nvPr/>
          </p:nvSpPr>
          <p:spPr>
            <a:xfrm>
              <a:off x="2708967" y="5428596"/>
              <a:ext cx="1081139" cy="562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894F965A-16DB-48C7-924E-7607FE07FD10}"/>
                </a:ext>
              </a:extLst>
            </p:cNvPr>
            <p:cNvSpPr/>
            <p:nvPr/>
          </p:nvSpPr>
          <p:spPr>
            <a:xfrm>
              <a:off x="4466747" y="5428596"/>
              <a:ext cx="1081139" cy="562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B99C771-C1C6-4873-B67A-5FFAF545A0AE}"/>
              </a:ext>
            </a:extLst>
          </p:cNvPr>
          <p:cNvSpPr txBox="1"/>
          <p:nvPr/>
        </p:nvSpPr>
        <p:spPr>
          <a:xfrm>
            <a:off x="8354806" y="2707963"/>
            <a:ext cx="18242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Test Data</a:t>
            </a:r>
          </a:p>
          <a:p>
            <a:r>
              <a:rPr lang="en-US" altLang="ko-KR" sz="1600" dirty="0"/>
              <a:t>{Total : 4849, </a:t>
            </a:r>
          </a:p>
          <a:p>
            <a:r>
              <a:rPr lang="en-US" altLang="ko-KR" sz="1600" dirty="0"/>
              <a:t> High : 13, </a:t>
            </a:r>
          </a:p>
          <a:p>
            <a:r>
              <a:rPr lang="en-US" altLang="ko-KR" sz="1600" dirty="0"/>
              <a:t> Mid: 2780, </a:t>
            </a:r>
          </a:p>
          <a:p>
            <a:r>
              <a:rPr lang="en-US" altLang="ko-KR" sz="1600" dirty="0"/>
              <a:t> Low: 1966}</a:t>
            </a:r>
            <a:endParaRPr lang="ko-KR" altLang="en-US" sz="16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5F906A-EA0B-4161-B62C-FD123B6327E0}"/>
              </a:ext>
            </a:extLst>
          </p:cNvPr>
          <p:cNvSpPr/>
          <p:nvPr/>
        </p:nvSpPr>
        <p:spPr>
          <a:xfrm>
            <a:off x="6497344" y="4412507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81EE0C-B79A-48B1-BD7D-A0E294B3E6A9}"/>
              </a:ext>
            </a:extLst>
          </p:cNvPr>
          <p:cNvSpPr/>
          <p:nvPr/>
        </p:nvSpPr>
        <p:spPr>
          <a:xfrm>
            <a:off x="6506614" y="4174353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C2E476-6804-4672-AD84-0E956FB4AE8B}"/>
              </a:ext>
            </a:extLst>
          </p:cNvPr>
          <p:cNvSpPr/>
          <p:nvPr/>
        </p:nvSpPr>
        <p:spPr>
          <a:xfrm>
            <a:off x="6743067" y="4174353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2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1481BBE-B019-47BA-84C4-2241FB247513}"/>
              </a:ext>
            </a:extLst>
          </p:cNvPr>
          <p:cNvSpPr txBox="1"/>
          <p:nvPr/>
        </p:nvSpPr>
        <p:spPr>
          <a:xfrm>
            <a:off x="7063971" y="4311953"/>
            <a:ext cx="1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설명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A3EE10C-CB2A-4923-9F2C-14F3794B8FEF}"/>
              </a:ext>
            </a:extLst>
          </p:cNvPr>
          <p:cNvSpPr txBox="1"/>
          <p:nvPr/>
        </p:nvSpPr>
        <p:spPr>
          <a:xfrm>
            <a:off x="6554818" y="4838330"/>
            <a:ext cx="479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전처리</a:t>
            </a:r>
            <a:r>
              <a:rPr lang="en-US" altLang="ko-KR" dirty="0"/>
              <a:t>(</a:t>
            </a:r>
            <a:r>
              <a:rPr lang="ko-KR" altLang="en-US" dirty="0"/>
              <a:t>신호처리</a:t>
            </a:r>
            <a:r>
              <a:rPr lang="en-US" altLang="ko-KR" dirty="0"/>
              <a:t>)</a:t>
            </a:r>
            <a:r>
              <a:rPr lang="ko-KR" altLang="en-US" dirty="0"/>
              <a:t>된 훈련 데이터를 </a:t>
            </a:r>
            <a:r>
              <a:rPr lang="en-US" altLang="ko-KR" dirty="0"/>
              <a:t>Resampling</a:t>
            </a:r>
            <a:r>
              <a:rPr lang="ko-KR" altLang="en-US" dirty="0"/>
              <a:t>하고 훈련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Resampling </a:t>
            </a:r>
            <a:r>
              <a:rPr lang="ko-KR" altLang="en-US" dirty="0"/>
              <a:t>과정 없이 훈련 진행</a:t>
            </a:r>
          </a:p>
        </p:txBody>
      </p:sp>
    </p:spTree>
    <p:extLst>
      <p:ext uri="{BB962C8B-B14F-4D97-AF65-F5344CB8AC3E}">
        <p14:creationId xmlns:p14="http://schemas.microsoft.com/office/powerpoint/2010/main" val="341349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3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2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Sensor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도움없이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을 추론하기 위한 모델 구현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319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임상에 사용했던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range 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 모델을 재사용하는 방법으로 접근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Sensor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도움없이 예측 가능한 모델을 만드는 것이 목적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Tensorflow-gpu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모드 사용에 있어서 하나의 세션에서 여러 모델을 불러와서 사용하는데 문제가 발생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메모리 파편화를 방지하기 위한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점유 방식을 사용하기 때문이라고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현재 조금 느리지만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Tensorflow-cpu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모드로 학습함으로써 문제 해결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C58033-64DD-4763-9C07-F4D707A4C0FC}"/>
              </a:ext>
            </a:extLst>
          </p:cNvPr>
          <p:cNvSpPr/>
          <p:nvPr/>
        </p:nvSpPr>
        <p:spPr>
          <a:xfrm>
            <a:off x="4988790" y="3596126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90BD06-7D7C-4D1F-A414-1AB37FFD86ED}"/>
              </a:ext>
            </a:extLst>
          </p:cNvPr>
          <p:cNvSpPr/>
          <p:nvPr/>
        </p:nvSpPr>
        <p:spPr>
          <a:xfrm>
            <a:off x="4988790" y="5493931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536F8D-009F-4EC9-B920-B72005164C62}"/>
              </a:ext>
            </a:extLst>
          </p:cNvPr>
          <p:cNvGraphicFramePr>
            <a:graphicFrameLocks noGrp="1"/>
          </p:cNvGraphicFramePr>
          <p:nvPr/>
        </p:nvGraphicFramePr>
        <p:xfrm>
          <a:off x="1205389" y="4560328"/>
          <a:ext cx="2334830" cy="1097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3483">
                  <a:extLst>
                    <a:ext uri="{9D8B030D-6E8A-4147-A177-3AD203B41FA5}">
                      <a16:colId xmlns:a16="http://schemas.microsoft.com/office/drawing/2014/main" val="304815439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4214961974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429804033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629136307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4568323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8650646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1684672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21134929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58011278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212916467"/>
                    </a:ext>
                  </a:extLst>
                </a:gridCol>
              </a:tblGrid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31046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1469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83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C59AD7-0586-4E61-8E29-0D232C1515EF}"/>
              </a:ext>
            </a:extLst>
          </p:cNvPr>
          <p:cNvSpPr txBox="1"/>
          <p:nvPr/>
        </p:nvSpPr>
        <p:spPr>
          <a:xfrm>
            <a:off x="1826950" y="5759914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[DATA]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51CD2-073D-48E2-9155-8CB535C04EAA}"/>
              </a:ext>
            </a:extLst>
          </p:cNvPr>
          <p:cNvSpPr txBox="1"/>
          <p:nvPr/>
        </p:nvSpPr>
        <p:spPr>
          <a:xfrm>
            <a:off x="5277437" y="6249748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C348660-FF3C-499B-A3FE-E200B279838B}"/>
              </a:ext>
            </a:extLst>
          </p:cNvPr>
          <p:cNvSpPr/>
          <p:nvPr/>
        </p:nvSpPr>
        <p:spPr>
          <a:xfrm>
            <a:off x="3700014" y="4885607"/>
            <a:ext cx="381740" cy="25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5815B6-B2E0-40C9-B9B3-D330780673A2}"/>
              </a:ext>
            </a:extLst>
          </p:cNvPr>
          <p:cNvSpPr/>
          <p:nvPr/>
        </p:nvSpPr>
        <p:spPr>
          <a:xfrm>
            <a:off x="6790957" y="3596126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CBDB82-2725-426A-ADAF-A5C851680522}"/>
              </a:ext>
            </a:extLst>
          </p:cNvPr>
          <p:cNvSpPr/>
          <p:nvPr/>
        </p:nvSpPr>
        <p:spPr>
          <a:xfrm>
            <a:off x="6790957" y="5493931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783C14-7F0B-4FBB-BC2F-D87A5FAB18AD}"/>
              </a:ext>
            </a:extLst>
          </p:cNvPr>
          <p:cNvSpPr/>
          <p:nvPr/>
        </p:nvSpPr>
        <p:spPr>
          <a:xfrm>
            <a:off x="5743392" y="4459479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A222F2-A391-4D52-AD3E-65AA19880B84}"/>
              </a:ext>
            </a:extLst>
          </p:cNvPr>
          <p:cNvSpPr/>
          <p:nvPr/>
        </p:nvSpPr>
        <p:spPr>
          <a:xfrm>
            <a:off x="5743392" y="4805708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2D7486-6F7B-4404-9BB2-3845F776DD0C}"/>
              </a:ext>
            </a:extLst>
          </p:cNvPr>
          <p:cNvSpPr/>
          <p:nvPr/>
        </p:nvSpPr>
        <p:spPr>
          <a:xfrm>
            <a:off x="5743392" y="5149819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9549DF-C7ED-46BA-A702-4A3B785770D0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6497994" y="3934587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2E9F9C-3CE6-484C-9F1C-F4F3419903C2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6497994" y="5832392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FD57BA-08D1-442F-86DE-E05B697E8E6E}"/>
              </a:ext>
            </a:extLst>
          </p:cNvPr>
          <p:cNvSpPr txBox="1"/>
          <p:nvPr/>
        </p:nvSpPr>
        <p:spPr>
          <a:xfrm>
            <a:off x="6790957" y="6216519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[Average]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28A637-AE49-42E2-BCB7-C955B42D8FE5}"/>
              </a:ext>
            </a:extLst>
          </p:cNvPr>
          <p:cNvSpPr/>
          <p:nvPr/>
        </p:nvSpPr>
        <p:spPr>
          <a:xfrm>
            <a:off x="7427190" y="3866966"/>
            <a:ext cx="284085" cy="203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E593979-9A42-4B32-933F-115176502B3C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flipH="1">
            <a:off x="6995144" y="4885607"/>
            <a:ext cx="432046" cy="946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CBF706-A3D4-46B5-8339-D2A64A91CBBE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6995144" y="3934587"/>
            <a:ext cx="432046" cy="951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70B52AE-8702-4E21-935B-EBC6ACB3102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711275" y="4885607"/>
            <a:ext cx="7930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CCE0257-E60C-4D83-88B8-185243D71E7A}"/>
              </a:ext>
            </a:extLst>
          </p:cNvPr>
          <p:cNvSpPr/>
          <p:nvPr/>
        </p:nvSpPr>
        <p:spPr>
          <a:xfrm>
            <a:off x="8629382" y="4654787"/>
            <a:ext cx="415068" cy="41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AB65B6-3D35-4D38-AC35-94CD03F9F291}"/>
              </a:ext>
            </a:extLst>
          </p:cNvPr>
          <p:cNvSpPr txBox="1"/>
          <p:nvPr/>
        </p:nvSpPr>
        <p:spPr>
          <a:xfrm>
            <a:off x="8322994" y="621173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[output]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407080-F87E-4469-A4FC-B5455C5E037E}"/>
              </a:ext>
            </a:extLst>
          </p:cNvPr>
          <p:cNvSpPr/>
          <p:nvPr/>
        </p:nvSpPr>
        <p:spPr>
          <a:xfrm>
            <a:off x="4127995" y="4273048"/>
            <a:ext cx="284089" cy="138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5E60372-11D3-48F6-898F-1A2FA2D7406A}"/>
              </a:ext>
            </a:extLst>
          </p:cNvPr>
          <p:cNvCxnSpPr>
            <a:stCxn id="53" idx="3"/>
            <a:endCxn id="3" idx="1"/>
          </p:cNvCxnSpPr>
          <p:nvPr/>
        </p:nvCxnSpPr>
        <p:spPr>
          <a:xfrm flipV="1">
            <a:off x="4412084" y="3934587"/>
            <a:ext cx="576706" cy="103074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235FEE2-D88F-42A7-B543-FB31B19E1E61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>
            <a:off x="4412084" y="4965328"/>
            <a:ext cx="576706" cy="8670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A6FEADC-BC3E-4639-9E29-83922E3A94A5}"/>
              </a:ext>
            </a:extLst>
          </p:cNvPr>
          <p:cNvSpPr txBox="1"/>
          <p:nvPr/>
        </p:nvSpPr>
        <p:spPr>
          <a:xfrm>
            <a:off x="3724185" y="6231992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[input]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51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임상에 사용한 기존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통한 결과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추론 결과 평균과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실제값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비교 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B53D19-018D-4430-9EB5-A4CD72AA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26" y="4907466"/>
            <a:ext cx="8791708" cy="1814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2BD96B-E298-42FA-BEAE-06EE34A6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426" y="2573002"/>
            <a:ext cx="8791708" cy="1831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46C34-D56A-4747-829D-B0510268CC1A}"/>
              </a:ext>
            </a:extLst>
          </p:cNvPr>
          <p:cNvSpPr txBox="1"/>
          <p:nvPr/>
        </p:nvSpPr>
        <p:spPr>
          <a:xfrm>
            <a:off x="1289050" y="2181248"/>
            <a:ext cx="87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구간을 나누지 않고 하나의 구간 </a:t>
            </a:r>
            <a:r>
              <a:rPr lang="en-US" altLang="ko-KR" dirty="0"/>
              <a:t>mid </a:t>
            </a:r>
            <a:r>
              <a:rPr lang="ko-KR" altLang="en-US" dirty="0"/>
              <a:t>구간 데이터로 학습시킨 모델 테스트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5F70CC-142E-4A64-85E3-D0003FEA55DE}"/>
              </a:ext>
            </a:extLst>
          </p:cNvPr>
          <p:cNvSpPr txBox="1"/>
          <p:nvPr/>
        </p:nvSpPr>
        <p:spPr>
          <a:xfrm>
            <a:off x="1289050" y="4538134"/>
            <a:ext cx="74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구간을 나누고 학습시킨 후</a:t>
            </a:r>
            <a:r>
              <a:rPr lang="en-US" altLang="ko-KR" dirty="0"/>
              <a:t>, </a:t>
            </a:r>
            <a:r>
              <a:rPr lang="ko-KR" altLang="en-US" dirty="0"/>
              <a:t>테스트 결과를 각각 보고 평균을 낸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45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0988AD-DB23-471A-B4F9-B4D6A7ECAF5F}"/>
              </a:ext>
            </a:extLst>
          </p:cNvPr>
          <p:cNvGrpSpPr/>
          <p:nvPr/>
        </p:nvGrpSpPr>
        <p:grpSpPr>
          <a:xfrm>
            <a:off x="5820606" y="1619596"/>
            <a:ext cx="3188828" cy="5116025"/>
            <a:chOff x="2229480" y="1605450"/>
            <a:chExt cx="3188828" cy="5116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EDCFAF9-4FB5-469F-A354-546BCBCD5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480" y="1605450"/>
              <a:ext cx="3188828" cy="51160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266ED28-F788-4D16-9201-946BAB6A866E}"/>
                </a:ext>
              </a:extLst>
            </p:cNvPr>
            <p:cNvCxnSpPr/>
            <p:nvPr/>
          </p:nvCxnSpPr>
          <p:spPr>
            <a:xfrm>
              <a:off x="4105072" y="5448873"/>
              <a:ext cx="1225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595A700-E729-420B-906E-00560386C36E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5630456"/>
              <a:ext cx="30188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7AD83B3-C27C-4F98-BD3D-E2ED39A3F990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5841222"/>
              <a:ext cx="20752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05243A9-C7A3-4019-B331-E3FBB550F4F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072" y="6188175"/>
              <a:ext cx="1225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117461-A109-4502-9450-5E6A6819F1D8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6356350"/>
              <a:ext cx="28923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648C411-3B5C-42AD-86EF-9ED7DED1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90" y="1633744"/>
            <a:ext cx="3809798" cy="508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611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2ED4A0-8806-4DFA-BEB5-9504A0A475F9}"/>
              </a:ext>
            </a:extLst>
          </p:cNvPr>
          <p:cNvSpPr/>
          <p:nvPr/>
        </p:nvSpPr>
        <p:spPr>
          <a:xfrm>
            <a:off x="4113301" y="3559302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687257-11AC-4FE6-9A56-F9EAC4A224C3}"/>
              </a:ext>
            </a:extLst>
          </p:cNvPr>
          <p:cNvSpPr/>
          <p:nvPr/>
        </p:nvSpPr>
        <p:spPr>
          <a:xfrm>
            <a:off x="4113301" y="5457107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DF647FDC-5D58-4396-B548-1B346D3D1AE3}"/>
              </a:ext>
            </a:extLst>
          </p:cNvPr>
          <p:cNvGraphicFramePr>
            <a:graphicFrameLocks noGrp="1"/>
          </p:cNvGraphicFramePr>
          <p:nvPr/>
        </p:nvGraphicFramePr>
        <p:xfrm>
          <a:off x="329900" y="4523504"/>
          <a:ext cx="2334830" cy="1097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3483">
                  <a:extLst>
                    <a:ext uri="{9D8B030D-6E8A-4147-A177-3AD203B41FA5}">
                      <a16:colId xmlns:a16="http://schemas.microsoft.com/office/drawing/2014/main" val="304815439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4214961974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429804033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629136307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4568323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8650646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1684672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21134929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58011278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212916467"/>
                    </a:ext>
                  </a:extLst>
                </a:gridCol>
              </a:tblGrid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31046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1469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8380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A5081E5-86DB-4A15-A35F-F437C627AB93}"/>
              </a:ext>
            </a:extLst>
          </p:cNvPr>
          <p:cNvSpPr txBox="1"/>
          <p:nvPr/>
        </p:nvSpPr>
        <p:spPr>
          <a:xfrm>
            <a:off x="951461" y="5723090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[DATA]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BDA945-B529-49D4-9492-D6951BF5BB1D}"/>
              </a:ext>
            </a:extLst>
          </p:cNvPr>
          <p:cNvSpPr txBox="1"/>
          <p:nvPr/>
        </p:nvSpPr>
        <p:spPr>
          <a:xfrm>
            <a:off x="4401948" y="6212924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4BA63B5E-A451-4165-8ECE-1D059803F510}"/>
              </a:ext>
            </a:extLst>
          </p:cNvPr>
          <p:cNvSpPr/>
          <p:nvPr/>
        </p:nvSpPr>
        <p:spPr>
          <a:xfrm>
            <a:off x="2824525" y="4848783"/>
            <a:ext cx="381740" cy="25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12C354-EB5B-453B-8278-72D83A7C7573}"/>
              </a:ext>
            </a:extLst>
          </p:cNvPr>
          <p:cNvSpPr/>
          <p:nvPr/>
        </p:nvSpPr>
        <p:spPr>
          <a:xfrm>
            <a:off x="5915468" y="3559302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CECC0F-95E0-405C-AB5F-63C57128170C}"/>
              </a:ext>
            </a:extLst>
          </p:cNvPr>
          <p:cNvSpPr/>
          <p:nvPr/>
        </p:nvSpPr>
        <p:spPr>
          <a:xfrm>
            <a:off x="5915468" y="5457107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1065D86-755B-4458-9BE3-76BD296C781D}"/>
              </a:ext>
            </a:extLst>
          </p:cNvPr>
          <p:cNvSpPr/>
          <p:nvPr/>
        </p:nvSpPr>
        <p:spPr>
          <a:xfrm>
            <a:off x="4867903" y="4422655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F77E697-97ED-43D2-985C-0294D8ADBD7E}"/>
              </a:ext>
            </a:extLst>
          </p:cNvPr>
          <p:cNvSpPr/>
          <p:nvPr/>
        </p:nvSpPr>
        <p:spPr>
          <a:xfrm>
            <a:off x="4867903" y="4768884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3A896A2-A167-4DB5-8CD9-B1B65EB20F16}"/>
              </a:ext>
            </a:extLst>
          </p:cNvPr>
          <p:cNvSpPr/>
          <p:nvPr/>
        </p:nvSpPr>
        <p:spPr>
          <a:xfrm>
            <a:off x="4867903" y="5112995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1C3A2C4-35A6-4BE1-B686-1798A3842DD1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5622505" y="3897763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F97EBA3-E63A-44C0-B54D-4292FAB584FC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5622505" y="5795568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CBF3B1-B2E1-4779-91E8-4C2EA07B7083}"/>
              </a:ext>
            </a:extLst>
          </p:cNvPr>
          <p:cNvSpPr txBox="1"/>
          <p:nvPr/>
        </p:nvSpPr>
        <p:spPr>
          <a:xfrm>
            <a:off x="5915468" y="6179695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[Average]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9B7038C-CC3C-4E6F-9A3A-5AE9ED65B9F5}"/>
              </a:ext>
            </a:extLst>
          </p:cNvPr>
          <p:cNvSpPr/>
          <p:nvPr/>
        </p:nvSpPr>
        <p:spPr>
          <a:xfrm>
            <a:off x="6551701" y="3830142"/>
            <a:ext cx="284085" cy="203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B04D4AE-6B7C-49DB-9D78-688AC88F9A95}"/>
              </a:ext>
            </a:extLst>
          </p:cNvPr>
          <p:cNvCxnSpPr>
            <a:cxnSpLocks/>
            <a:stCxn id="60" idx="1"/>
            <a:endCxn id="46" idx="3"/>
          </p:cNvCxnSpPr>
          <p:nvPr/>
        </p:nvCxnSpPr>
        <p:spPr>
          <a:xfrm flipH="1">
            <a:off x="6119655" y="4848783"/>
            <a:ext cx="432046" cy="946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DFB8D69-0CB4-44C1-98C4-C585E7365FA8}"/>
              </a:ext>
            </a:extLst>
          </p:cNvPr>
          <p:cNvCxnSpPr>
            <a:cxnSpLocks/>
            <a:stCxn id="42" idx="3"/>
            <a:endCxn id="60" idx="1"/>
          </p:cNvCxnSpPr>
          <p:nvPr/>
        </p:nvCxnSpPr>
        <p:spPr>
          <a:xfrm>
            <a:off x="6119655" y="3897763"/>
            <a:ext cx="432046" cy="951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31837EF-A991-478E-A96D-E844750307B4}"/>
              </a:ext>
            </a:extLst>
          </p:cNvPr>
          <p:cNvCxnSpPr>
            <a:cxnSpLocks/>
            <a:stCxn id="60" idx="3"/>
            <a:endCxn id="17" idx="1"/>
          </p:cNvCxnSpPr>
          <p:nvPr/>
        </p:nvCxnSpPr>
        <p:spPr>
          <a:xfrm flipV="1">
            <a:off x="6835786" y="4846664"/>
            <a:ext cx="571628" cy="21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0CE92276-F703-48E6-8192-99CBA926E9D3}"/>
              </a:ext>
            </a:extLst>
          </p:cNvPr>
          <p:cNvSpPr/>
          <p:nvPr/>
        </p:nvSpPr>
        <p:spPr>
          <a:xfrm>
            <a:off x="8775298" y="4641249"/>
            <a:ext cx="415068" cy="41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ED92C2-EB90-426C-8A7D-1CF97AABD094}"/>
              </a:ext>
            </a:extLst>
          </p:cNvPr>
          <p:cNvSpPr txBox="1"/>
          <p:nvPr/>
        </p:nvSpPr>
        <p:spPr>
          <a:xfrm>
            <a:off x="8530497" y="6171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[output]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5711574-FD8D-464F-A52F-D3C9A2301ABB}"/>
              </a:ext>
            </a:extLst>
          </p:cNvPr>
          <p:cNvSpPr/>
          <p:nvPr/>
        </p:nvSpPr>
        <p:spPr>
          <a:xfrm>
            <a:off x="3252506" y="4236224"/>
            <a:ext cx="284089" cy="138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D69100BF-15BA-4E40-8AF7-38388BF24F8B}"/>
              </a:ext>
            </a:extLst>
          </p:cNvPr>
          <p:cNvCxnSpPr>
            <a:stCxn id="67" idx="3"/>
            <a:endCxn id="35" idx="1"/>
          </p:cNvCxnSpPr>
          <p:nvPr/>
        </p:nvCxnSpPr>
        <p:spPr>
          <a:xfrm flipV="1">
            <a:off x="3536595" y="3897763"/>
            <a:ext cx="576706" cy="103074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03580D6A-70B8-48B0-BE67-654CFB6702A8}"/>
              </a:ext>
            </a:extLst>
          </p:cNvPr>
          <p:cNvCxnSpPr>
            <a:cxnSpLocks/>
            <a:stCxn id="67" idx="3"/>
            <a:endCxn id="37" idx="1"/>
          </p:cNvCxnSpPr>
          <p:nvPr/>
        </p:nvCxnSpPr>
        <p:spPr>
          <a:xfrm>
            <a:off x="3536595" y="4928504"/>
            <a:ext cx="576706" cy="8670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02833ED-F979-4C70-8B6B-58FB1668DFB4}"/>
              </a:ext>
            </a:extLst>
          </p:cNvPr>
          <p:cNvSpPr txBox="1"/>
          <p:nvPr/>
        </p:nvSpPr>
        <p:spPr>
          <a:xfrm>
            <a:off x="2848696" y="6195168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[input]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E21DC-C0F8-4EC4-A9DA-B3165E414468}"/>
              </a:ext>
            </a:extLst>
          </p:cNvPr>
          <p:cNvSpPr txBox="1"/>
          <p:nvPr/>
        </p:nvSpPr>
        <p:spPr>
          <a:xfrm>
            <a:off x="7843667" y="3177913"/>
            <a:ext cx="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[loss]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66278-9936-4459-873D-21C087A11387}"/>
              </a:ext>
            </a:extLst>
          </p:cNvPr>
          <p:cNvSpPr/>
          <p:nvPr/>
        </p:nvSpPr>
        <p:spPr>
          <a:xfrm>
            <a:off x="7407414" y="3897763"/>
            <a:ext cx="690664" cy="1897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BAEF-5BD3-4743-B0CD-FCBAD4F59928}"/>
              </a:ext>
            </a:extLst>
          </p:cNvPr>
          <p:cNvSpPr txBox="1"/>
          <p:nvPr/>
        </p:nvSpPr>
        <p:spPr>
          <a:xfrm>
            <a:off x="7121600" y="6172211"/>
            <a:ext cx="15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 Train]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536A0C8-0214-492E-BE0E-8415679F28BB}"/>
              </a:ext>
            </a:extLst>
          </p:cNvPr>
          <p:cNvCxnSpPr>
            <a:cxnSpLocks/>
            <a:stCxn id="65" idx="0"/>
            <a:endCxn id="17" idx="0"/>
          </p:cNvCxnSpPr>
          <p:nvPr/>
        </p:nvCxnSpPr>
        <p:spPr>
          <a:xfrm rot="16200000" flipV="1">
            <a:off x="7996046" y="3654463"/>
            <a:ext cx="743486" cy="1230086"/>
          </a:xfrm>
          <a:prstGeom prst="bentConnector3">
            <a:avLst>
              <a:gd name="adj1" fmla="val 1307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D8FA76-2155-4A97-879A-0025E148EC2A}"/>
              </a:ext>
            </a:extLst>
          </p:cNvPr>
          <p:cNvCxnSpPr>
            <a:stCxn id="17" idx="3"/>
            <a:endCxn id="65" idx="2"/>
          </p:cNvCxnSpPr>
          <p:nvPr/>
        </p:nvCxnSpPr>
        <p:spPr>
          <a:xfrm>
            <a:off x="8098078" y="4846664"/>
            <a:ext cx="677220" cy="21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3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b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</a:b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(Sensor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도움없이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을 추론하기 위한 모델 구현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519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514755" y="1470683"/>
            <a:ext cx="10407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목적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  <a:b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b="1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센서의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도움없이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추론 가능한 통합 모델 개발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모델 학습을 진행했던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임상에 사용된 모델을 재사용하여 통합 모델을 개발하고자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현재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만든 모델은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원천적인 </a:t>
            </a:r>
            <a:r>
              <a:rPr lang="en-US" altLang="ko-KR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noise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해결하지 못한 데이터로 만든 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학습된 모델을 통해 추론한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차적인 결과를 보고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들어온 노이즈 처리가 안된 데이터를 수치적으로 보정하여 모델에 적합한 검증 데이터로 변경함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모델에 적합한 데이터로 변경했지만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낮춘 것으로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세밀한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트렌드를 따라가지 못함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낮추는 방법은 트렌드는 따라가지만 전체적인 값이 클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 가능한 방법이다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즉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트렌드는 따라가지 못하고 구간내로 예측 가능한 모델이 생성됨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05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9E8F2-552A-4E9E-93C9-3C122984F801}"/>
              </a:ext>
            </a:extLst>
          </p:cNvPr>
          <p:cNvSpPr txBox="1"/>
          <p:nvPr/>
        </p:nvSpPr>
        <p:spPr>
          <a:xfrm>
            <a:off x="3403600" y="6469598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[Noise </a:t>
            </a:r>
            <a:r>
              <a:rPr lang="ko-KR" altLang="en-US" dirty="0"/>
              <a:t>보정 전과 후의</a:t>
            </a:r>
            <a:r>
              <a:rPr lang="en-US" altLang="ko-KR" dirty="0"/>
              <a:t> </a:t>
            </a:r>
            <a:r>
              <a:rPr lang="ko-KR" altLang="en-US" dirty="0"/>
              <a:t>데이터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04686C-DA3B-4BA3-80B1-9CC1CA74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86" y="1722738"/>
            <a:ext cx="9559028" cy="21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271C0-75BD-4949-A04B-E2667033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86" y="3968216"/>
            <a:ext cx="9559028" cy="2311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7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16782" y="2034102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실험진행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DD37DF-C0F2-4304-B535-D545C43EF5EB}"/>
              </a:ext>
            </a:extLst>
          </p:cNvPr>
          <p:cNvSpPr txBox="1"/>
          <p:nvPr/>
        </p:nvSpPr>
        <p:spPr>
          <a:xfrm>
            <a:off x="552462" y="1688922"/>
            <a:ext cx="327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&lt;Regression</a:t>
            </a:r>
            <a:r>
              <a:rPr lang="ko-KR" altLang="en-US" dirty="0"/>
              <a:t>모델 훈련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0AAC9-F852-4BD2-8C80-1F16EFC26462}"/>
              </a:ext>
            </a:extLst>
          </p:cNvPr>
          <p:cNvSpPr txBox="1"/>
          <p:nvPr/>
        </p:nvSpPr>
        <p:spPr>
          <a:xfrm>
            <a:off x="9247430" y="3027146"/>
            <a:ext cx="243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[True-Predict]</a:t>
            </a:r>
          </a:p>
          <a:p>
            <a:r>
              <a:rPr lang="en-US" altLang="ko-KR" sz="1400" dirty="0"/>
              <a:t>MAE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10.032235870460799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78A2EA3-6211-441C-9FFD-7B034C2EA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79299"/>
              </p:ext>
            </p:extLst>
          </p:nvPr>
        </p:nvGraphicFramePr>
        <p:xfrm>
          <a:off x="801730" y="4326512"/>
          <a:ext cx="517294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67">
                  <a:extLst>
                    <a:ext uri="{9D8B030D-6E8A-4147-A177-3AD203B41FA5}">
                      <a16:colId xmlns:a16="http://schemas.microsoft.com/office/drawing/2014/main" val="225879912"/>
                    </a:ext>
                  </a:extLst>
                </a:gridCol>
                <a:gridCol w="2556975">
                  <a:extLst>
                    <a:ext uri="{9D8B030D-6E8A-4147-A177-3AD203B41FA5}">
                      <a16:colId xmlns:a16="http://schemas.microsoft.com/office/drawing/2014/main" val="4244089875"/>
                    </a:ext>
                  </a:extLst>
                </a:gridCol>
              </a:tblGrid>
              <a:tr h="137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Hyper Parameter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Hyper Parameter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51331"/>
                  </a:ext>
                </a:extLst>
              </a:tr>
              <a:tr h="6196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Epochs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[200]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[16]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valid_split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[0.2]</a:t>
                      </a:r>
                    </a:p>
                    <a:p>
                      <a:pPr algn="r"/>
                      <a:r>
                        <a:rPr lang="en-US" altLang="ko-KR" sz="1400" dirty="0"/>
                        <a:t>Activation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tanh&amp;relu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  <a:p>
                      <a:pPr algn="r"/>
                      <a:r>
                        <a:rPr lang="en-US" altLang="ko-KR" sz="1400" dirty="0"/>
                        <a:t>Layer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[2048~16]</a:t>
                      </a:r>
                    </a:p>
                    <a:p>
                      <a:pPr algn="r"/>
                      <a:r>
                        <a:rPr lang="en-US" altLang="ko-KR" sz="1400" dirty="0"/>
                        <a:t>Optimizer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Adam(0.001)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Same Parameter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208074"/>
                  </a:ext>
                </a:extLst>
              </a:tr>
              <a:tr h="19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Resampling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[None]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Resampling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[Under]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771894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8564C2-83A7-4D8B-BB0E-84C22405C27C}"/>
              </a:ext>
            </a:extLst>
          </p:cNvPr>
          <p:cNvSpPr/>
          <p:nvPr/>
        </p:nvSpPr>
        <p:spPr>
          <a:xfrm>
            <a:off x="6497344" y="2300509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65449-237C-4881-A0D3-62537175F14F}"/>
              </a:ext>
            </a:extLst>
          </p:cNvPr>
          <p:cNvSpPr/>
          <p:nvPr/>
        </p:nvSpPr>
        <p:spPr>
          <a:xfrm>
            <a:off x="6506614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3ECA4-D03B-4405-957A-6A035394C368}"/>
              </a:ext>
            </a:extLst>
          </p:cNvPr>
          <p:cNvSpPr/>
          <p:nvPr/>
        </p:nvSpPr>
        <p:spPr>
          <a:xfrm>
            <a:off x="6743067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D0DB4-4C82-4EDB-9A8E-6343EE5EB618}"/>
              </a:ext>
            </a:extLst>
          </p:cNvPr>
          <p:cNvSpPr txBox="1"/>
          <p:nvPr/>
        </p:nvSpPr>
        <p:spPr>
          <a:xfrm>
            <a:off x="7063971" y="2199955"/>
            <a:ext cx="1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결과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55A3BE9-CD85-4E72-A6EC-95FE3C7D7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92" y="2293337"/>
            <a:ext cx="2550475" cy="1990839"/>
          </a:xfrm>
          <a:prstGeom prst="rect">
            <a:avLst/>
          </a:prstGeom>
        </p:spPr>
      </p:pic>
      <p:pic>
        <p:nvPicPr>
          <p:cNvPr id="47" name="내용 개체 틀 10">
            <a:extLst>
              <a:ext uri="{FF2B5EF4-FFF2-40B4-BE49-F238E27FC236}">
                <a16:creationId xmlns:a16="http://schemas.microsoft.com/office/drawing/2014/main" id="{4730374D-A891-408C-84B3-0D8C2A7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42" y="4653573"/>
            <a:ext cx="2910545" cy="14894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7AF5D7-E800-4ACE-81ED-DFF40BD2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7" y="2312119"/>
            <a:ext cx="2551452" cy="19908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DB22CC-2157-4880-AA45-7A124E73E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83" y="2807441"/>
            <a:ext cx="3033461" cy="1434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CEBC69-9D93-4BE0-A031-9655F1C154BC}"/>
              </a:ext>
            </a:extLst>
          </p:cNvPr>
          <p:cNvSpPr txBox="1"/>
          <p:nvPr/>
        </p:nvSpPr>
        <p:spPr>
          <a:xfrm>
            <a:off x="7063971" y="4338478"/>
            <a:ext cx="1511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Origin Data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B9EE3A-A1D9-4F0C-A0AF-7457432AF1DA}"/>
              </a:ext>
            </a:extLst>
          </p:cNvPr>
          <p:cNvSpPr txBox="1"/>
          <p:nvPr/>
        </p:nvSpPr>
        <p:spPr>
          <a:xfrm>
            <a:off x="7099045" y="6127502"/>
            <a:ext cx="1511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Resampling Data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2F0F0E-D53A-4D96-BA7E-E319FC0B87DD}"/>
              </a:ext>
            </a:extLst>
          </p:cNvPr>
          <p:cNvSpPr txBox="1"/>
          <p:nvPr/>
        </p:nvSpPr>
        <p:spPr>
          <a:xfrm>
            <a:off x="9184387" y="4709636"/>
            <a:ext cx="243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[True-Predict]</a:t>
            </a:r>
          </a:p>
          <a:p>
            <a:r>
              <a:rPr lang="en-US" altLang="ko-KR" sz="1400" dirty="0"/>
              <a:t>MAE : 11.338200939966113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8012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CCF5B5-20D0-40F4-97A2-1949CBCCF0D8}"/>
              </a:ext>
            </a:extLst>
          </p:cNvPr>
          <p:cNvGrpSpPr/>
          <p:nvPr/>
        </p:nvGrpSpPr>
        <p:grpSpPr>
          <a:xfrm>
            <a:off x="666750" y="2896116"/>
            <a:ext cx="10515600" cy="3555484"/>
            <a:chOff x="666750" y="2896116"/>
            <a:chExt cx="10515600" cy="35554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706C66-74A6-4FCE-AFFE-A45433E3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2896116"/>
              <a:ext cx="10515600" cy="35554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F5BA79-94CA-44F0-85F6-FD4C1B55487D}"/>
                </a:ext>
              </a:extLst>
            </p:cNvPr>
            <p:cNvSpPr/>
            <p:nvPr/>
          </p:nvSpPr>
          <p:spPr>
            <a:xfrm>
              <a:off x="4810125" y="3533775"/>
              <a:ext cx="1790700" cy="2917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27127E-ECFB-4E2E-B0A7-662D939CCCDF}"/>
                </a:ext>
              </a:extLst>
            </p:cNvPr>
            <p:cNvSpPr txBox="1"/>
            <p:nvPr/>
          </p:nvSpPr>
          <p:spPr>
            <a:xfrm>
              <a:off x="7143750" y="4695825"/>
              <a:ext cx="17907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통합 회귀 모델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6F516A-02CD-452A-9568-76BAECC1997B}"/>
                </a:ext>
              </a:extLst>
            </p:cNvPr>
            <p:cNvSpPr/>
            <p:nvPr/>
          </p:nvSpPr>
          <p:spPr>
            <a:xfrm>
              <a:off x="3248025" y="3171825"/>
              <a:ext cx="4924425" cy="301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AADCEC3-4A7D-4145-891E-17545659217D}"/>
                </a:ext>
              </a:extLst>
            </p:cNvPr>
            <p:cNvCxnSpPr/>
            <p:nvPr/>
          </p:nvCxnSpPr>
          <p:spPr>
            <a:xfrm>
              <a:off x="6667500" y="4905173"/>
              <a:ext cx="4762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8BE017-327E-4D51-ADCB-7F9361CAE35D}"/>
                </a:ext>
              </a:extLst>
            </p:cNvPr>
            <p:cNvSpPr txBox="1"/>
            <p:nvPr/>
          </p:nvSpPr>
          <p:spPr>
            <a:xfrm>
              <a:off x="7943851" y="3611899"/>
              <a:ext cx="267384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11</a:t>
              </a:r>
              <a:r>
                <a:rPr lang="ko-KR" altLang="en-US" dirty="0"/>
                <a:t>개 모델의 각 출력 값</a:t>
              </a: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C82B6338-10D6-4200-BE11-4F3A2CDFD14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617041" y="3473449"/>
              <a:ext cx="326810" cy="323116"/>
            </a:xfrm>
            <a:prstGeom prst="bentConnector3">
              <a:avLst>
                <a:gd name="adj1" fmla="val 653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78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A9B0D-5598-446C-A509-0F4EFA21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9" y="2964200"/>
            <a:ext cx="7461927" cy="3574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EBD555-ADB9-4B49-AFB3-324752A33854}"/>
              </a:ext>
            </a:extLst>
          </p:cNvPr>
          <p:cNvSpPr/>
          <p:nvPr/>
        </p:nvSpPr>
        <p:spPr>
          <a:xfrm>
            <a:off x="8338225" y="3924298"/>
            <a:ext cx="1530485" cy="1654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3F99-B6C1-4879-AE3C-91F794FDE487}"/>
              </a:ext>
            </a:extLst>
          </p:cNvPr>
          <p:cNvSpPr txBox="1"/>
          <p:nvPr/>
        </p:nvSpPr>
        <p:spPr>
          <a:xfrm>
            <a:off x="8467116" y="5680758"/>
            <a:ext cx="127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통합 모델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51987A-E4DA-47BC-AAE5-F000DB2890C4}"/>
              </a:ext>
            </a:extLst>
          </p:cNvPr>
          <p:cNvSpPr/>
          <p:nvPr/>
        </p:nvSpPr>
        <p:spPr>
          <a:xfrm>
            <a:off x="7921557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BDEA7C-E743-4871-96DF-1CE19C71C279}"/>
              </a:ext>
            </a:extLst>
          </p:cNvPr>
          <p:cNvSpPr/>
          <p:nvPr/>
        </p:nvSpPr>
        <p:spPr>
          <a:xfrm>
            <a:off x="9982200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BFDDE9-C37A-4D11-AEB5-2DE172C162CF}"/>
              </a:ext>
            </a:extLst>
          </p:cNvPr>
          <p:cNvSpPr/>
          <p:nvPr/>
        </p:nvSpPr>
        <p:spPr>
          <a:xfrm>
            <a:off x="10398868" y="4542817"/>
            <a:ext cx="573931" cy="5739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1F0C6-67DF-4B94-972E-E53F3CA932F5}"/>
              </a:ext>
            </a:extLst>
          </p:cNvPr>
          <p:cNvSpPr txBox="1"/>
          <p:nvPr/>
        </p:nvSpPr>
        <p:spPr>
          <a:xfrm>
            <a:off x="10049481" y="5121753"/>
            <a:ext cx="13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 bpm]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08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값의 평균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6D98A-9400-4154-AE54-9372B56C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4" y="3443064"/>
            <a:ext cx="10407650" cy="2359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648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 실험 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모델은 각 모델에서 나온 결과 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input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으로 주고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input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값에 대해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weight vector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bias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이용해서 학습한다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값과 예측 값 사이의 차이인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loss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피드백하면서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줄여나가는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학습을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9D5F5-19AB-488A-92D7-19B273A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3833325"/>
            <a:ext cx="10830758" cy="25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모델 선택 분류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개의 예측 값 중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올바른 예측 값을 낸 모델 번호를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y(Label)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주고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One-hot Encoding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함으로써 모델 번호를 분류하도록 학습을 진행함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C7181-0751-4230-8F17-BC20F402F82D}"/>
              </a:ext>
            </a:extLst>
          </p:cNvPr>
          <p:cNvSpPr txBox="1"/>
          <p:nvPr/>
        </p:nvSpPr>
        <p:spPr>
          <a:xfrm>
            <a:off x="4676775" y="3498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D11570-CEDE-4374-84E0-10EF84C5791C}"/>
              </a:ext>
            </a:extLst>
          </p:cNvPr>
          <p:cNvGraphicFramePr>
            <a:graphicFrameLocks noGrp="1"/>
          </p:cNvGraphicFramePr>
          <p:nvPr/>
        </p:nvGraphicFramePr>
        <p:xfrm>
          <a:off x="236963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EB742E-FA30-4579-9974-10E2F9F6D666}"/>
              </a:ext>
            </a:extLst>
          </p:cNvPr>
          <p:cNvSpPr/>
          <p:nvPr/>
        </p:nvSpPr>
        <p:spPr>
          <a:xfrm>
            <a:off x="5591980" y="4281902"/>
            <a:ext cx="621437" cy="39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73FA6-6247-4A66-A7F8-1027743D6584}"/>
              </a:ext>
            </a:extLst>
          </p:cNvPr>
          <p:cNvSpPr txBox="1"/>
          <p:nvPr/>
        </p:nvSpPr>
        <p:spPr>
          <a:xfrm>
            <a:off x="120677" y="5351166"/>
            <a:ext cx="250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[Prediction Value Data]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94F035-3A07-4A9D-903A-B2A680CDD1F6}"/>
              </a:ext>
            </a:extLst>
          </p:cNvPr>
          <p:cNvGrpSpPr/>
          <p:nvPr/>
        </p:nvGrpSpPr>
        <p:grpSpPr>
          <a:xfrm>
            <a:off x="6329703" y="3231534"/>
            <a:ext cx="3645718" cy="3124816"/>
            <a:chOff x="3803713" y="3202036"/>
            <a:chExt cx="3645718" cy="3124816"/>
          </a:xfrm>
        </p:grpSpPr>
        <p:pic>
          <p:nvPicPr>
            <p:cNvPr id="1028" name="Picture 4" descr="Using Decision Trees in Finance">
              <a:extLst>
                <a:ext uri="{FF2B5EF4-FFF2-40B4-BE49-F238E27FC236}">
                  <a16:creationId xmlns:a16="http://schemas.microsoft.com/office/drawing/2014/main" id="{61F4B2E3-D447-49A3-A683-C155DDC94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713" y="3202036"/>
              <a:ext cx="3645718" cy="27554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FFD5E-8523-4039-9C8D-738E1FBCCD82}"/>
                </a:ext>
              </a:extLst>
            </p:cNvPr>
            <p:cNvSpPr txBox="1"/>
            <p:nvPr/>
          </p:nvSpPr>
          <p:spPr>
            <a:xfrm>
              <a:off x="4969625" y="5957520"/>
              <a:ext cx="131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[Classifier]</a:t>
              </a:r>
              <a:endParaRPr lang="ko-KR" altLang="en-US" dirty="0"/>
            </a:p>
          </p:txBody>
        </p:sp>
      </p:grpSp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DF4AF5B4-DAEE-47BA-8D20-F11962A62F34}"/>
              </a:ext>
            </a:extLst>
          </p:cNvPr>
          <p:cNvGraphicFramePr>
            <a:graphicFrameLocks noGrp="1"/>
          </p:cNvGraphicFramePr>
          <p:nvPr/>
        </p:nvGraphicFramePr>
        <p:xfrm>
          <a:off x="3102377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985CB95-4C1B-456C-A054-284A5C946519}"/>
              </a:ext>
            </a:extLst>
          </p:cNvPr>
          <p:cNvSpPr txBox="1"/>
          <p:nvPr/>
        </p:nvSpPr>
        <p:spPr>
          <a:xfrm>
            <a:off x="2499192" y="5351166"/>
            <a:ext cx="364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 One-hot Encoding Data]</a:t>
            </a:r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921BD4A5-A0F4-438B-801B-9BE751DEAA96}"/>
              </a:ext>
            </a:extLst>
          </p:cNvPr>
          <p:cNvSpPr/>
          <p:nvPr/>
        </p:nvSpPr>
        <p:spPr>
          <a:xfrm>
            <a:off x="2624180" y="4281902"/>
            <a:ext cx="361911" cy="3994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07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174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입력 데이터를 예측 값으로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모델의 정확도는 최대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40%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성능을 얻음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MAE(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예측값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입력 데이터로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 정확도가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98%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나타나서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 예측 값 사이의 관계성을 데이터 찾아보았지만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특별한 관계성을 지닌 특성은 보이지 않았다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사용하지 않고 예측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값과의 관계성은 찾아볼 수 없었다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예측 결과도 구간내에서 트렌드를 따라가지 못하는 경향을 보였던 것과 같은 이유이다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6D8540-6902-4525-B679-18E3334F5CCA}"/>
              </a:ext>
            </a:extLst>
          </p:cNvPr>
          <p:cNvGrpSpPr/>
          <p:nvPr/>
        </p:nvGrpSpPr>
        <p:grpSpPr>
          <a:xfrm>
            <a:off x="3581401" y="4224954"/>
            <a:ext cx="4769252" cy="2496521"/>
            <a:chOff x="2608092" y="3634859"/>
            <a:chExt cx="6182065" cy="31484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B9659F-11D0-4074-A640-0474BF22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8092" y="3634859"/>
              <a:ext cx="6182065" cy="2721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A03FCB-0719-4A6C-A2B9-6561FD14F0B4}"/>
                </a:ext>
              </a:extLst>
            </p:cNvPr>
            <p:cNvSpPr txBox="1"/>
            <p:nvPr/>
          </p:nvSpPr>
          <p:spPr>
            <a:xfrm>
              <a:off x="3752787" y="6356349"/>
              <a:ext cx="4229625" cy="42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[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실제값과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11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개의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모델별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예측값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]</a:t>
              </a:r>
              <a:endPara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76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100F4-9984-416E-BF2A-5BD9BCC3EF28}"/>
              </a:ext>
            </a:extLst>
          </p:cNvPr>
          <p:cNvSpPr txBox="1"/>
          <p:nvPr/>
        </p:nvSpPr>
        <p:spPr>
          <a:xfrm>
            <a:off x="442034" y="1550531"/>
            <a:ext cx="52396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(Super-resolution)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(Low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영상으로부터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(High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영상을 생성하는 기술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전통적인 알고리즘은 영상을 복원했을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디테일한 부분의 해상도가 떨어지는 문제가 있음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개선하기 위해 딥러닝 기반의 초해상화 알고리즘 연구가 활발해짐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 모델은 단순한 선형 알고리즘으로 구현하는 것보다 복잡하고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비선형적인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모델로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구현해야함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최초 딥러닝 도입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SRCNN(Super Resolution Convolutional Neural Network)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7D5116-1934-46D9-8930-CA781A61E2BA}"/>
              </a:ext>
            </a:extLst>
          </p:cNvPr>
          <p:cNvSpPr txBox="1"/>
          <p:nvPr/>
        </p:nvSpPr>
        <p:spPr>
          <a:xfrm>
            <a:off x="5871101" y="1555035"/>
            <a:ext cx="5239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SRCNN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보다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경량화된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FSRCNN(Fast-SRCNN)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등장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 알고리즘은 깊은 층을 가진 모델의 성능이 우수함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잔여학습 아이디어를 활용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잔여학습을 활용하여 구현한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VDSR(Very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Deep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 가장 높은 성능을 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EDSR(Enhance Deep Super Resolution)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SRGAN(Super Resolution Generative Adversarial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딥러닝 알고리즘은 높은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연산량을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가지고 있고 많은 파라미터 수를 요구함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9A6CBD-0C0C-40D0-823C-C99A3E963FDF}"/>
              </a:ext>
            </a:extLst>
          </p:cNvPr>
          <p:cNvCxnSpPr/>
          <p:nvPr/>
        </p:nvCxnSpPr>
        <p:spPr>
          <a:xfrm>
            <a:off x="5761608" y="1550531"/>
            <a:ext cx="0" cy="5170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84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09908" y="1934810"/>
            <a:ext cx="10772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  <a:hlinkClick r:id="rId3"/>
              </a:rPr>
              <a:t>https://github.com/idealo/image-super-resolution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[Iris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Dataset]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ubiris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(university of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beara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interior iris)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nice(noise iris challenge evaluation)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miche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(mobile device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수집한 데이터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[gt2-galaxy tablet2, ip5-iphone5, gs4-galaxyS4]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데이터셋 암호화 되어있어서 공개 요청 신청서 메일로 발송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1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Python Library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제공하는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“ISR” package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학습 또는 사전 학습된 모델을 통해 테스트 가능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License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확인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Apache License 2.0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A2A6F-4D92-42FA-94AA-ED5E8C4A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56" y="4069785"/>
            <a:ext cx="9640091" cy="1681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096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데이터셋을 활용하여 모델 구성하고 훈련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이미지 데이터 훈련에서 강력한 모델인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기반의 훈련 모델을 사용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RDN, RRDN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모델 구성을 변경하여 학습 가능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916D5-6B0F-4A9C-8542-47A7FCFA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3532747"/>
            <a:ext cx="3763278" cy="3112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FF73D7-89D9-493E-89F6-5E61F253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32747"/>
            <a:ext cx="3680963" cy="31215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26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493485" y="845304"/>
            <a:ext cx="30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05. </a:t>
            </a:r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결 론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6996A2-4570-42C8-9F0A-623D0A0B141C}"/>
              </a:ext>
            </a:extLst>
          </p:cNvPr>
          <p:cNvCxnSpPr/>
          <p:nvPr/>
        </p:nvCxnSpPr>
        <p:spPr>
          <a:xfrm>
            <a:off x="621394" y="2195554"/>
            <a:ext cx="812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536695" y="2585087"/>
            <a:ext cx="6041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 결과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문제발생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모델도 과적합일 것으로 추측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학습에 대한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부족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 튜닝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기본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모델부터 시계열 회귀분석 모델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실험에서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(High)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늘릴 필요가 있을 것으로 보임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3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812F7-49CE-44ED-8AF1-E57F7886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0645" y="1352296"/>
            <a:ext cx="2599116" cy="4153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F9B73F-6D19-4F00-90B1-08B671D7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64" y="314325"/>
            <a:ext cx="4023261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FFA9C1-355B-4483-9F9A-CE749FA8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828" y="314325"/>
            <a:ext cx="4019365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622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A77B04-9FD3-4BC6-8BF1-1029C5C32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r>
              <a:rPr lang="ko-KR" altLang="en-US" dirty="0"/>
              <a:t>의 명명 기준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53F532-3A80-4DA4-A442-C91ED29F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OF </a:t>
            </a:r>
            <a:r>
              <a:rPr lang="ko-KR" altLang="en-US" dirty="0"/>
              <a:t>인덱스 명명 기준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88E914-68E6-48D9-AB48-7712C7A11D25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63204D-81EA-4A90-B160-210DC9B6F701}"/>
              </a:ext>
            </a:extLst>
          </p:cNvPr>
          <p:cNvSpPr/>
          <p:nvPr/>
        </p:nvSpPr>
        <p:spPr>
          <a:xfrm>
            <a:off x="1902270" y="2940382"/>
            <a:ext cx="1955017" cy="19550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0EFDFF-B1DD-44C7-B23F-1F58A81D255B}"/>
              </a:ext>
            </a:extLst>
          </p:cNvPr>
          <p:cNvSpPr/>
          <p:nvPr/>
        </p:nvSpPr>
        <p:spPr>
          <a:xfrm>
            <a:off x="2376858" y="3414970"/>
            <a:ext cx="1005842" cy="10058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81609F-4BA9-45E6-912E-B686CDA18EDB}"/>
              </a:ext>
            </a:extLst>
          </p:cNvPr>
          <p:cNvCxnSpPr>
            <a:cxnSpLocks/>
            <a:stCxn id="7" idx="2"/>
            <a:endCxn id="7" idx="6"/>
          </p:cNvCxnSpPr>
          <p:nvPr/>
        </p:nvCxnSpPr>
        <p:spPr>
          <a:xfrm>
            <a:off x="1403404" y="3917890"/>
            <a:ext cx="2952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BAC4D0-E0E1-4391-BD50-251836DE4511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2879779" y="2441515"/>
            <a:ext cx="0" cy="2952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AE3266-5596-4E48-8F91-225E91997C15}"/>
              </a:ext>
            </a:extLst>
          </p:cNvPr>
          <p:cNvSpPr txBox="1"/>
          <p:nvPr/>
        </p:nvSpPr>
        <p:spPr>
          <a:xfrm>
            <a:off x="3964202" y="2095892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1Q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521EE-D428-4E16-A491-FEC7242E1372}"/>
              </a:ext>
            </a:extLst>
          </p:cNvPr>
          <p:cNvSpPr txBox="1"/>
          <p:nvPr/>
        </p:nvSpPr>
        <p:spPr>
          <a:xfrm>
            <a:off x="1303709" y="20947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2Q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6ED55-596B-49A2-9FC0-80D196CB3901}"/>
              </a:ext>
            </a:extLst>
          </p:cNvPr>
          <p:cNvSpPr txBox="1"/>
          <p:nvPr/>
        </p:nvSpPr>
        <p:spPr>
          <a:xfrm>
            <a:off x="1303709" y="5503834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3Q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A14963-7EE8-46F6-B6B1-EB21DB01F632}"/>
              </a:ext>
            </a:extLst>
          </p:cNvPr>
          <p:cNvSpPr txBox="1"/>
          <p:nvPr/>
        </p:nvSpPr>
        <p:spPr>
          <a:xfrm>
            <a:off x="3964202" y="55053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4Q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C343FB-1C97-418C-9332-AF86F63B98D4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AA30-2305-4CBE-AD65-51895DD8F735}"/>
              </a:ext>
            </a:extLst>
          </p:cNvPr>
          <p:cNvSpPr txBox="1"/>
          <p:nvPr/>
        </p:nvSpPr>
        <p:spPr>
          <a:xfrm>
            <a:off x="2821520" y="39659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_1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6C96B-7A59-4686-9C51-0965D49E0D6B}"/>
              </a:ext>
            </a:extLst>
          </p:cNvPr>
          <p:cNvSpPr txBox="1"/>
          <p:nvPr/>
        </p:nvSpPr>
        <p:spPr>
          <a:xfrm>
            <a:off x="3166953" y="43142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_2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454EA-048C-4854-ADA9-B86938930918}"/>
              </a:ext>
            </a:extLst>
          </p:cNvPr>
          <p:cNvSpPr txBox="1"/>
          <p:nvPr/>
        </p:nvSpPr>
        <p:spPr>
          <a:xfrm>
            <a:off x="3512386" y="466244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9866B-7F49-4F68-B1DB-74B606BC4D8A}"/>
              </a:ext>
            </a:extLst>
          </p:cNvPr>
          <p:cNvSpPr txBox="1"/>
          <p:nvPr/>
        </p:nvSpPr>
        <p:spPr>
          <a:xfrm>
            <a:off x="3857820" y="5010666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_4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BBF574-BA24-4959-A716-0037E0781E2D}"/>
              </a:ext>
            </a:extLst>
          </p:cNvPr>
          <p:cNvSpPr txBox="1"/>
          <p:nvPr/>
        </p:nvSpPr>
        <p:spPr>
          <a:xfrm>
            <a:off x="4536261" y="3960797"/>
            <a:ext cx="1426946" cy="135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_1 : </a:t>
            </a:r>
            <a:r>
              <a:rPr lang="ko-KR" altLang="en-US" sz="1400" dirty="0"/>
              <a:t>동공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_2 : </a:t>
            </a:r>
            <a:r>
              <a:rPr lang="ko-KR" altLang="en-US" sz="1400" dirty="0"/>
              <a:t>자율신경환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_3 : </a:t>
            </a:r>
            <a:r>
              <a:rPr lang="ko-KR" altLang="en-US" sz="1400" dirty="0"/>
              <a:t>홍채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_4 : </a:t>
            </a:r>
            <a:r>
              <a:rPr lang="ko-KR" altLang="en-US" sz="1400" dirty="0" err="1"/>
              <a:t>공막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C26F6-BFC8-4E1E-987E-FCB69D5041A1}"/>
              </a:ext>
            </a:extLst>
          </p:cNvPr>
          <p:cNvSpPr txBox="1"/>
          <p:nvPr/>
        </p:nvSpPr>
        <p:spPr>
          <a:xfrm>
            <a:off x="6471989" y="2875596"/>
            <a:ext cx="4691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</a:p>
          <a:p>
            <a:r>
              <a:rPr lang="en-US" altLang="ko-KR" sz="4000" dirty="0"/>
              <a:t>29_OF_1Q_3(state)</a:t>
            </a:r>
            <a:endParaRPr lang="ko-KR" altLang="en-US" sz="4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D66D9-4208-45A9-BEC1-37BF94A520B4}"/>
              </a:ext>
            </a:extLst>
          </p:cNvPr>
          <p:cNvSpPr txBox="1"/>
          <p:nvPr/>
        </p:nvSpPr>
        <p:spPr>
          <a:xfrm>
            <a:off x="6437053" y="418479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E148D-B042-44B8-81E8-CFD909AFB8AD}"/>
              </a:ext>
            </a:extLst>
          </p:cNvPr>
          <p:cNvSpPr txBox="1"/>
          <p:nvPr/>
        </p:nvSpPr>
        <p:spPr>
          <a:xfrm>
            <a:off x="7260106" y="4563065"/>
            <a:ext cx="95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Optical</a:t>
            </a:r>
          </a:p>
          <a:p>
            <a:pPr algn="ctr"/>
            <a:r>
              <a:rPr lang="en-US" altLang="ko-KR" dirty="0"/>
              <a:t>Flow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3F4BC7-D1C2-4E98-AE52-F6295E9269B7}"/>
              </a:ext>
            </a:extLst>
          </p:cNvPr>
          <p:cNvSpPr txBox="1"/>
          <p:nvPr/>
        </p:nvSpPr>
        <p:spPr>
          <a:xfrm>
            <a:off x="8219056" y="418479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err="1"/>
              <a:t>사분면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F7655-10E6-45F8-8B6C-86791BCFF302}"/>
              </a:ext>
            </a:extLst>
          </p:cNvPr>
          <p:cNvSpPr txBox="1"/>
          <p:nvPr/>
        </p:nvSpPr>
        <p:spPr>
          <a:xfrm>
            <a:off x="9273928" y="4602208"/>
            <a:ext cx="23262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영역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의 증가</a:t>
            </a:r>
            <a:r>
              <a:rPr lang="en-US" altLang="ko-KR" sz="1600" dirty="0"/>
              <a:t>, </a:t>
            </a:r>
            <a:r>
              <a:rPr lang="ko-KR" altLang="en-US" sz="1600" dirty="0"/>
              <a:t>감소</a:t>
            </a:r>
            <a:r>
              <a:rPr lang="en-US" altLang="ko-KR" sz="1600" dirty="0"/>
              <a:t>, %</a:t>
            </a:r>
            <a:r>
              <a:rPr lang="ko-KR" altLang="en-US" sz="1600" dirty="0"/>
              <a:t>증가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3A9DF47-9117-49C4-A0B8-46289D568F76}"/>
              </a:ext>
            </a:extLst>
          </p:cNvPr>
          <p:cNvCxnSpPr/>
          <p:nvPr/>
        </p:nvCxnSpPr>
        <p:spPr>
          <a:xfrm>
            <a:off x="6563275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3088FD-BFEC-4CE6-A2CF-2B0DED293ACB}"/>
              </a:ext>
            </a:extLst>
          </p:cNvPr>
          <p:cNvCxnSpPr/>
          <p:nvPr/>
        </p:nvCxnSpPr>
        <p:spPr>
          <a:xfrm>
            <a:off x="7461480" y="3913226"/>
            <a:ext cx="55245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A5DE76-93D0-45C4-84FE-522DAAA52864}"/>
              </a:ext>
            </a:extLst>
          </p:cNvPr>
          <p:cNvCxnSpPr/>
          <p:nvPr/>
        </p:nvCxnSpPr>
        <p:spPr>
          <a:xfrm>
            <a:off x="8416678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0D4CA33-0959-4ACC-9147-562EDF33FAD8}"/>
              </a:ext>
            </a:extLst>
          </p:cNvPr>
          <p:cNvCxnSpPr>
            <a:cxnSpLocks/>
          </p:cNvCxnSpPr>
          <p:nvPr/>
        </p:nvCxnSpPr>
        <p:spPr>
          <a:xfrm>
            <a:off x="9273928" y="3913226"/>
            <a:ext cx="178428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6023F7-B4E1-4FE9-9DD3-807878285D02}"/>
              </a:ext>
            </a:extLst>
          </p:cNvPr>
          <p:cNvCxnSpPr>
            <a:endCxn id="37" idx="0"/>
          </p:cNvCxnSpPr>
          <p:nvPr/>
        </p:nvCxnSpPr>
        <p:spPr>
          <a:xfrm>
            <a:off x="7737705" y="3913226"/>
            <a:ext cx="0" cy="6498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02AAC53-EEC2-4E25-8923-2D3ADB7BDED9}"/>
              </a:ext>
            </a:extLst>
          </p:cNvPr>
          <p:cNvCxnSpPr/>
          <p:nvPr/>
        </p:nvCxnSpPr>
        <p:spPr>
          <a:xfrm>
            <a:off x="9734241" y="3913226"/>
            <a:ext cx="0" cy="6889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EBD70CB-24D3-4441-8DB1-5E699D7E0519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8692904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6AF0C77-A4D2-4FE1-9823-AAAA1A8FEBDC}"/>
              </a:ext>
            </a:extLst>
          </p:cNvPr>
          <p:cNvCxnSpPr>
            <a:cxnSpLocks/>
          </p:cNvCxnSpPr>
          <p:nvPr/>
        </p:nvCxnSpPr>
        <p:spPr>
          <a:xfrm>
            <a:off x="6830767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2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1670051" y="2491980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50716-F0B5-44B9-A662-DDC78D1E221F}"/>
              </a:ext>
            </a:extLst>
          </p:cNvPr>
          <p:cNvSpPr txBox="1"/>
          <p:nvPr/>
        </p:nvSpPr>
        <p:spPr>
          <a:xfrm>
            <a:off x="432167" y="3865863"/>
            <a:ext cx="20555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[OF</a:t>
            </a:r>
            <a:r>
              <a:rPr lang="ko-KR" altLang="en-US" sz="1100" b="1" dirty="0"/>
              <a:t> 추출 방법</a:t>
            </a:r>
            <a:r>
              <a:rPr lang="en-US" altLang="ko-KR" sz="1100" b="1" dirty="0"/>
              <a:t>]</a:t>
            </a:r>
            <a:br>
              <a:rPr lang="en-US" altLang="ko-KR" sz="1000" dirty="0"/>
            </a:br>
            <a:r>
              <a:rPr lang="en-US" altLang="ko-KR" sz="1000" dirty="0"/>
              <a:t>1. </a:t>
            </a:r>
            <a:r>
              <a:rPr lang="ko-KR" altLang="en-US" sz="1000" dirty="0"/>
              <a:t>기존 영역 데이터</a:t>
            </a:r>
            <a:r>
              <a:rPr lang="en-US" altLang="ko-KR" sz="1000" dirty="0"/>
              <a:t> (241 OF)</a:t>
            </a:r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환 기준 </a:t>
            </a:r>
            <a:r>
              <a:rPr lang="en-US" altLang="ko-KR" sz="1000" dirty="0"/>
              <a:t>3, 5 </a:t>
            </a:r>
            <a:r>
              <a:rPr lang="ko-KR" altLang="en-US" sz="1000" dirty="0"/>
              <a:t>영역 </a:t>
            </a:r>
            <a:r>
              <a:rPr lang="en-US" altLang="ko-KR" sz="1000" dirty="0"/>
              <a:t>( 385 OF )</a:t>
            </a:r>
          </a:p>
          <a:p>
            <a:r>
              <a:rPr lang="en-US" altLang="ko-KR" sz="1000" dirty="0"/>
              <a:t>3. Grid </a:t>
            </a:r>
            <a:r>
              <a:rPr lang="ko-KR" altLang="en-US" sz="1000" dirty="0"/>
              <a:t>분할</a:t>
            </a:r>
            <a:r>
              <a:rPr lang="en-US" altLang="ko-KR" sz="1000" dirty="0"/>
              <a:t>( 400 OF )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3D2595-D1EE-41B7-94AD-B59A53F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4" y="5051157"/>
            <a:ext cx="1808961" cy="11937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96FC9-C0CB-493A-A6A7-C9C1E7F4BFB3}"/>
              </a:ext>
            </a:extLst>
          </p:cNvPr>
          <p:cNvSpPr txBox="1"/>
          <p:nvPr/>
        </p:nvSpPr>
        <p:spPr>
          <a:xfrm>
            <a:off x="673100" y="4766166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[PPG]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46207CA-5228-4CDE-B859-996312BA33EF}"/>
              </a:ext>
            </a:extLst>
          </p:cNvPr>
          <p:cNvSpPr/>
          <p:nvPr/>
        </p:nvSpPr>
        <p:spPr>
          <a:xfrm>
            <a:off x="2155986" y="5598511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9B50A-38A4-4AA5-88AF-1C90543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80" y="4979949"/>
            <a:ext cx="1237133" cy="1300252"/>
          </a:xfrm>
          <a:prstGeom prst="rect">
            <a:avLst/>
          </a:prstGeom>
        </p:spPr>
      </p:pic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E12F2134-2376-4CCC-867F-ABDE47CC77B7}"/>
              </a:ext>
            </a:extLst>
          </p:cNvPr>
          <p:cNvGraphicFramePr>
            <a:graphicFrameLocks noGrp="1"/>
          </p:cNvGraphicFramePr>
          <p:nvPr/>
        </p:nvGraphicFramePr>
        <p:xfrm>
          <a:off x="3664222" y="2144901"/>
          <a:ext cx="21344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60">
                  <a:extLst>
                    <a:ext uri="{9D8B030D-6E8A-4147-A177-3AD203B41FA5}">
                      <a16:colId xmlns:a16="http://schemas.microsoft.com/office/drawing/2014/main" val="321402125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4241347790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1638570634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805117439"/>
                    </a:ext>
                  </a:extLst>
                </a:gridCol>
                <a:gridCol w="364033">
                  <a:extLst>
                    <a:ext uri="{9D8B030D-6E8A-4147-A177-3AD203B41FA5}">
                      <a16:colId xmlns:a16="http://schemas.microsoft.com/office/drawing/2014/main" val="356799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</a:t>
                      </a:r>
                      <a:r>
                        <a:rPr lang="en-US" altLang="ko-KR" sz="700" dirty="0"/>
                        <a:t>n-1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Fn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3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097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EAA40-125A-4A0D-AD38-6C7BA98B2ABD}"/>
              </a:ext>
            </a:extLst>
          </p:cNvPr>
          <p:cNvSpPr txBox="1"/>
          <p:nvPr/>
        </p:nvSpPr>
        <p:spPr>
          <a:xfrm>
            <a:off x="4244685" y="1851913"/>
            <a:ext cx="917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Raw Data</a:t>
            </a:r>
            <a:endParaRPr lang="ko-KR" altLang="en-US" sz="12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BB1A80-2368-4E24-8F51-D668CFF8201C}"/>
              </a:ext>
            </a:extLst>
          </p:cNvPr>
          <p:cNvCxnSpPr>
            <a:cxnSpLocks/>
          </p:cNvCxnSpPr>
          <p:nvPr/>
        </p:nvCxnSpPr>
        <p:spPr>
          <a:xfrm>
            <a:off x="108999" y="4728933"/>
            <a:ext cx="118559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C623193-D7B4-4049-92B0-069F69F8B512}"/>
              </a:ext>
            </a:extLst>
          </p:cNvPr>
          <p:cNvSpPr/>
          <p:nvPr/>
        </p:nvSpPr>
        <p:spPr>
          <a:xfrm rot="5400000">
            <a:off x="4457366" y="3019865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D538A34-8AC5-4784-B3CF-08F35D144D28}"/>
              </a:ext>
            </a:extLst>
          </p:cNvPr>
          <p:cNvSpPr/>
          <p:nvPr/>
        </p:nvSpPr>
        <p:spPr>
          <a:xfrm>
            <a:off x="3858105" y="5611480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0A88E-93A6-4132-8B21-3FEB98F2A667}"/>
              </a:ext>
            </a:extLst>
          </p:cNvPr>
          <p:cNvSpPr/>
          <p:nvPr/>
        </p:nvSpPr>
        <p:spPr>
          <a:xfrm>
            <a:off x="4124805" y="3279277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Selection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A03305-0E33-42F7-9BBD-ADF6A2C73CF9}"/>
              </a:ext>
            </a:extLst>
          </p:cNvPr>
          <p:cNvCxnSpPr>
            <a:cxnSpLocks/>
          </p:cNvCxnSpPr>
          <p:nvPr/>
        </p:nvCxnSpPr>
        <p:spPr>
          <a:xfrm>
            <a:off x="4281015" y="3756902"/>
            <a:ext cx="0" cy="589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1BE8A-4219-4CD3-9A5F-7874EA26677A}"/>
              </a:ext>
            </a:extLst>
          </p:cNvPr>
          <p:cNvCxnSpPr>
            <a:cxnSpLocks/>
          </p:cNvCxnSpPr>
          <p:nvPr/>
        </p:nvCxnSpPr>
        <p:spPr>
          <a:xfrm>
            <a:off x="4281015" y="3868571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7DFAC-BBA6-4AED-B49B-99073F14ADD6}"/>
              </a:ext>
            </a:extLst>
          </p:cNvPr>
          <p:cNvSpPr txBox="1"/>
          <p:nvPr/>
        </p:nvSpPr>
        <p:spPr>
          <a:xfrm>
            <a:off x="4448655" y="3784195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사람 마다 다른 자율신경계 환 영역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6F98F4-0DB7-4F6E-B86E-F0ABBD5D8151}"/>
              </a:ext>
            </a:extLst>
          </p:cNvPr>
          <p:cNvCxnSpPr>
            <a:cxnSpLocks/>
          </p:cNvCxnSpPr>
          <p:nvPr/>
        </p:nvCxnSpPr>
        <p:spPr>
          <a:xfrm>
            <a:off x="4281015" y="4061099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FC13E6-8404-495B-8FAA-6D2D93BC4626}"/>
              </a:ext>
            </a:extLst>
          </p:cNvPr>
          <p:cNvSpPr txBox="1"/>
          <p:nvPr/>
        </p:nvSpPr>
        <p:spPr>
          <a:xfrm>
            <a:off x="4448655" y="3976723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교감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부교감 연결 영역의 차이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65F2C3-BA50-4E63-A010-29A144A70F8A}"/>
              </a:ext>
            </a:extLst>
          </p:cNvPr>
          <p:cNvCxnSpPr>
            <a:cxnSpLocks/>
          </p:cNvCxnSpPr>
          <p:nvPr/>
        </p:nvCxnSpPr>
        <p:spPr>
          <a:xfrm>
            <a:off x="4281015" y="4253626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C357AA-58A6-4820-A887-A43F0BD2F76D}"/>
              </a:ext>
            </a:extLst>
          </p:cNvPr>
          <p:cNvSpPr txBox="1"/>
          <p:nvPr/>
        </p:nvSpPr>
        <p:spPr>
          <a:xfrm>
            <a:off x="4448655" y="4169250"/>
            <a:ext cx="12192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HF</a:t>
            </a:r>
            <a:r>
              <a:rPr lang="ko-KR" altLang="en-US" sz="500" b="1" dirty="0"/>
              <a:t>사용 </a:t>
            </a:r>
            <a:r>
              <a:rPr lang="en-US" altLang="ko-KR" sz="500" b="1" dirty="0"/>
              <a:t>Feature, LF</a:t>
            </a:r>
            <a:r>
              <a:rPr lang="ko-KR" altLang="en-US" sz="500" b="1" dirty="0"/>
              <a:t> 사용 </a:t>
            </a:r>
            <a:r>
              <a:rPr lang="en-US" altLang="ko-KR" sz="500" b="1" dirty="0"/>
              <a:t>Feature </a:t>
            </a:r>
            <a:r>
              <a:rPr lang="ko-KR" altLang="en-US" sz="500" b="1" dirty="0"/>
              <a:t>구분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395EE84-09A9-4879-A797-ABD14640F4D2}"/>
              </a:ext>
            </a:extLst>
          </p:cNvPr>
          <p:cNvSpPr/>
          <p:nvPr/>
        </p:nvSpPr>
        <p:spPr>
          <a:xfrm>
            <a:off x="3376078" y="2443878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CFE56-6EBA-49F5-B1E2-4A579A3547C8}"/>
              </a:ext>
            </a:extLst>
          </p:cNvPr>
          <p:cNvSpPr txBox="1"/>
          <p:nvPr/>
        </p:nvSpPr>
        <p:spPr>
          <a:xfrm>
            <a:off x="1972021" y="2097093"/>
            <a:ext cx="1384167" cy="646331"/>
          </a:xfrm>
          <a:prstGeom prst="rect">
            <a:avLst/>
          </a:prstGeom>
          <a:noFill/>
          <a:ln>
            <a:solidFill>
              <a:srgbClr val="5E97E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Feature </a:t>
            </a:r>
            <a:r>
              <a:rPr lang="ko-KR" altLang="en-US" sz="1200" b="1" dirty="0"/>
              <a:t>정의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및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데이터 추출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9AF944-1ABC-44A2-983D-B7761FF00BC5}"/>
              </a:ext>
            </a:extLst>
          </p:cNvPr>
          <p:cNvCxnSpPr/>
          <p:nvPr/>
        </p:nvCxnSpPr>
        <p:spPr>
          <a:xfrm>
            <a:off x="2210716" y="2752523"/>
            <a:ext cx="0" cy="549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30D0EDC-0500-4D87-8E0E-2090059B6F6E}"/>
              </a:ext>
            </a:extLst>
          </p:cNvPr>
          <p:cNvCxnSpPr/>
          <p:nvPr/>
        </p:nvCxnSpPr>
        <p:spPr>
          <a:xfrm>
            <a:off x="2210716" y="2848780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F8A376E-388E-4007-ABF0-CE40134D1BEA}"/>
              </a:ext>
            </a:extLst>
          </p:cNvPr>
          <p:cNvSpPr txBox="1"/>
          <p:nvPr/>
        </p:nvSpPr>
        <p:spPr>
          <a:xfrm>
            <a:off x="2392325" y="2764404"/>
            <a:ext cx="499109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/>
              <a:t>움직임양</a:t>
            </a:r>
            <a:endParaRPr lang="ko-KR" altLang="en-US" sz="500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E80426B-E357-481F-B02A-6B55FE16CE3F}"/>
              </a:ext>
            </a:extLst>
          </p:cNvPr>
          <p:cNvCxnSpPr/>
          <p:nvPr/>
        </p:nvCxnSpPr>
        <p:spPr>
          <a:xfrm>
            <a:off x="2210716" y="3040110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B7E1D6-CDC4-481F-AEB1-E2D091A54B26}"/>
              </a:ext>
            </a:extLst>
          </p:cNvPr>
          <p:cNvSpPr txBox="1"/>
          <p:nvPr/>
        </p:nvSpPr>
        <p:spPr>
          <a:xfrm>
            <a:off x="2392325" y="2955734"/>
            <a:ext cx="630274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 err="1"/>
              <a:t>증가량</a:t>
            </a:r>
            <a:r>
              <a:rPr lang="en-US" altLang="ko-KR" sz="500" b="1" dirty="0"/>
              <a:t>/</a:t>
            </a:r>
            <a:r>
              <a:rPr lang="ko-KR" altLang="en-US" sz="500" b="1" dirty="0"/>
              <a:t>감소량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E411D8-EE69-48FC-8576-24F60224B3F3}"/>
              </a:ext>
            </a:extLst>
          </p:cNvPr>
          <p:cNvCxnSpPr/>
          <p:nvPr/>
        </p:nvCxnSpPr>
        <p:spPr>
          <a:xfrm>
            <a:off x="2210716" y="3233208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D90EDF2-DEE9-4054-B420-80BC2AE1FBDF}"/>
              </a:ext>
            </a:extLst>
          </p:cNvPr>
          <p:cNvSpPr txBox="1"/>
          <p:nvPr/>
        </p:nvSpPr>
        <p:spPr>
          <a:xfrm>
            <a:off x="2392325" y="3148832"/>
            <a:ext cx="499109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Percentile</a:t>
            </a:r>
            <a:endParaRPr lang="ko-KR" altLang="en-US" sz="5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F93CA2-648E-400E-A7BC-2CC7F2FEA815}"/>
              </a:ext>
            </a:extLst>
          </p:cNvPr>
          <p:cNvSpPr txBox="1"/>
          <p:nvPr/>
        </p:nvSpPr>
        <p:spPr>
          <a:xfrm>
            <a:off x="4169297" y="5368053"/>
            <a:ext cx="175112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HF, LF, HRV </a:t>
            </a:r>
            <a:r>
              <a:rPr lang="ko-KR" altLang="en-US" b="1" dirty="0"/>
              <a:t>값 구하기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F7BFED-7AEC-46C8-850D-F0A9160A83C3}"/>
              </a:ext>
            </a:extLst>
          </p:cNvPr>
          <p:cNvSpPr/>
          <p:nvPr/>
        </p:nvSpPr>
        <p:spPr>
          <a:xfrm>
            <a:off x="6271576" y="1906678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D6CE94E-D225-485B-9A1A-E27007FAFA03}"/>
              </a:ext>
            </a:extLst>
          </p:cNvPr>
          <p:cNvSpPr/>
          <p:nvPr/>
        </p:nvSpPr>
        <p:spPr>
          <a:xfrm>
            <a:off x="7394752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90BB56-6C60-4813-979D-A62CBAE25CB3}"/>
              </a:ext>
            </a:extLst>
          </p:cNvPr>
          <p:cNvSpPr/>
          <p:nvPr/>
        </p:nvSpPr>
        <p:spPr>
          <a:xfrm>
            <a:off x="8747439" y="1998529"/>
            <a:ext cx="136006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데이터 추출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72BE10-9B7D-4DD6-8F8A-EFE79F5FB5EA}"/>
              </a:ext>
            </a:extLst>
          </p:cNvPr>
          <p:cNvCxnSpPr>
            <a:cxnSpLocks/>
          </p:cNvCxnSpPr>
          <p:nvPr/>
        </p:nvCxnSpPr>
        <p:spPr>
          <a:xfrm>
            <a:off x="6462610" y="2372178"/>
            <a:ext cx="0" cy="547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049B365-7A72-4333-A0F2-80F305672138}"/>
              </a:ext>
            </a:extLst>
          </p:cNvPr>
          <p:cNvCxnSpPr/>
          <p:nvPr/>
        </p:nvCxnSpPr>
        <p:spPr>
          <a:xfrm>
            <a:off x="6470230" y="2510926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DA676-19E3-46F4-A02C-E25EC8061713}"/>
              </a:ext>
            </a:extLst>
          </p:cNvPr>
          <p:cNvSpPr txBox="1"/>
          <p:nvPr/>
        </p:nvSpPr>
        <p:spPr>
          <a:xfrm>
            <a:off x="6653109" y="2426550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C12340-BA68-46D0-A42A-6C677F3641F8}"/>
              </a:ext>
            </a:extLst>
          </p:cNvPr>
          <p:cNvSpPr/>
          <p:nvPr/>
        </p:nvSpPr>
        <p:spPr>
          <a:xfrm>
            <a:off x="6819140" y="3049953"/>
            <a:ext cx="159761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 LF, HRV </a:t>
            </a:r>
            <a:r>
              <a:rPr lang="ko-KR" altLang="en-US" sz="1200" b="1" dirty="0">
                <a:solidFill>
                  <a:schemeClr val="tx1"/>
                </a:solidFill>
              </a:rPr>
              <a:t>구하기</a:t>
            </a:r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C814A76F-C26A-487D-A1C5-A8D1405D86F2}"/>
              </a:ext>
            </a:extLst>
          </p:cNvPr>
          <p:cNvSpPr/>
          <p:nvPr/>
        </p:nvSpPr>
        <p:spPr>
          <a:xfrm>
            <a:off x="9515605" y="5328818"/>
            <a:ext cx="1822934" cy="63046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일치율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&gt;=95%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F093B4C-B1E4-49F8-88FF-7739EE5535A5}"/>
              </a:ext>
            </a:extLst>
          </p:cNvPr>
          <p:cNvCxnSpPr>
            <a:cxnSpLocks/>
            <a:stCxn id="65" idx="1"/>
            <a:endCxn id="56" idx="1"/>
          </p:cNvCxnSpPr>
          <p:nvPr/>
        </p:nvCxnSpPr>
        <p:spPr>
          <a:xfrm rot="10800000">
            <a:off x="6271577" y="2132625"/>
            <a:ext cx="3244029" cy="3511424"/>
          </a:xfrm>
          <a:prstGeom prst="bentConnector3">
            <a:avLst>
              <a:gd name="adj1" fmla="val 1062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8E3A6D1-84ED-4F49-846E-23D572D77381}"/>
              </a:ext>
            </a:extLst>
          </p:cNvPr>
          <p:cNvCxnSpPr>
            <a:cxnSpLocks/>
            <a:stCxn id="44" idx="2"/>
            <a:endCxn id="65" idx="2"/>
          </p:cNvCxnSpPr>
          <p:nvPr/>
        </p:nvCxnSpPr>
        <p:spPr>
          <a:xfrm rot="5400000" flipH="1" flipV="1">
            <a:off x="7708413" y="3295726"/>
            <a:ext cx="55105" cy="5382211"/>
          </a:xfrm>
          <a:prstGeom prst="bentConnector3">
            <a:avLst>
              <a:gd name="adj1" fmla="val -4148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4F4007B-A9EF-40AC-B7D4-B1D5C3D3D482}"/>
              </a:ext>
            </a:extLst>
          </p:cNvPr>
          <p:cNvSpPr txBox="1"/>
          <p:nvPr/>
        </p:nvSpPr>
        <p:spPr>
          <a:xfrm>
            <a:off x="10050696" y="5915977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A15A-494F-493C-9584-A8D8DFAC8CED}"/>
              </a:ext>
            </a:extLst>
          </p:cNvPr>
          <p:cNvSpPr txBox="1"/>
          <p:nvPr/>
        </p:nvSpPr>
        <p:spPr>
          <a:xfrm>
            <a:off x="10395192" y="4942323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6DA00-A84C-4E37-B820-9193A75FE45F}"/>
              </a:ext>
            </a:extLst>
          </p:cNvPr>
          <p:cNvSpPr txBox="1"/>
          <p:nvPr/>
        </p:nvSpPr>
        <p:spPr>
          <a:xfrm>
            <a:off x="8924217" y="5367938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No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83557B2-9C43-4BEE-9C84-3084B8886CAD}"/>
              </a:ext>
            </a:extLst>
          </p:cNvPr>
          <p:cNvSpPr/>
          <p:nvPr/>
        </p:nvSpPr>
        <p:spPr>
          <a:xfrm>
            <a:off x="7618341" y="3660210"/>
            <a:ext cx="1596438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훈련 데이터 셋 구성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AEA845D-C5E0-4D70-9B58-C8EE9792CC5D}"/>
              </a:ext>
            </a:extLst>
          </p:cNvPr>
          <p:cNvCxnSpPr>
            <a:cxnSpLocks/>
            <a:stCxn id="65" idx="3"/>
            <a:endCxn id="80" idx="3"/>
          </p:cNvCxnSpPr>
          <p:nvPr/>
        </p:nvCxnSpPr>
        <p:spPr>
          <a:xfrm flipH="1" flipV="1">
            <a:off x="9214779" y="3793243"/>
            <a:ext cx="2123760" cy="1850806"/>
          </a:xfrm>
          <a:prstGeom prst="bentConnector3">
            <a:avLst>
              <a:gd name="adj1" fmla="val -107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6A47131-E986-4207-B245-A74B32B81E9E}"/>
              </a:ext>
            </a:extLst>
          </p:cNvPr>
          <p:cNvSpPr txBox="1"/>
          <p:nvPr/>
        </p:nvSpPr>
        <p:spPr>
          <a:xfrm>
            <a:off x="11233863" y="5630131"/>
            <a:ext cx="63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Yes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F55DC7B4-199D-4507-88C2-66B3664D8409}"/>
              </a:ext>
            </a:extLst>
          </p:cNvPr>
          <p:cNvSpPr/>
          <p:nvPr/>
        </p:nvSpPr>
        <p:spPr>
          <a:xfrm flipH="1">
            <a:off x="7310227" y="3750772"/>
            <a:ext cx="308113" cy="8219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0CFFB32-F707-4F90-A70F-2C45FEA64A02}"/>
              </a:ext>
            </a:extLst>
          </p:cNvPr>
          <p:cNvCxnSpPr>
            <a:cxnSpLocks/>
          </p:cNvCxnSpPr>
          <p:nvPr/>
        </p:nvCxnSpPr>
        <p:spPr>
          <a:xfrm>
            <a:off x="8976073" y="2266637"/>
            <a:ext cx="0" cy="80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E38F4A4-4855-4C8C-89FD-703069392C7D}"/>
              </a:ext>
            </a:extLst>
          </p:cNvPr>
          <p:cNvSpPr txBox="1"/>
          <p:nvPr/>
        </p:nvSpPr>
        <p:spPr>
          <a:xfrm>
            <a:off x="9017444" y="1804973"/>
            <a:ext cx="714303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60s / 120s / 180s</a:t>
            </a:r>
            <a:endParaRPr lang="ko-KR" altLang="en-US" sz="500" b="1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CDF0C5-1224-436C-B880-5FF0F8D11A98}"/>
              </a:ext>
            </a:extLst>
          </p:cNvPr>
          <p:cNvCxnSpPr>
            <a:cxnSpLocks/>
          </p:cNvCxnSpPr>
          <p:nvPr/>
        </p:nvCxnSpPr>
        <p:spPr>
          <a:xfrm>
            <a:off x="6201198" y="3505224"/>
            <a:ext cx="390630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31B04A4-5FF4-46E9-A942-BE997BA8691E}"/>
              </a:ext>
            </a:extLst>
          </p:cNvPr>
          <p:cNvCxnSpPr/>
          <p:nvPr/>
        </p:nvCxnSpPr>
        <p:spPr>
          <a:xfrm>
            <a:off x="7846214" y="3921465"/>
            <a:ext cx="0" cy="38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71406D5-657F-40EA-B503-C49E538487BE}"/>
              </a:ext>
            </a:extLst>
          </p:cNvPr>
          <p:cNvCxnSpPr>
            <a:cxnSpLocks/>
          </p:cNvCxnSpPr>
          <p:nvPr/>
        </p:nvCxnSpPr>
        <p:spPr>
          <a:xfrm>
            <a:off x="7846214" y="4078469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70EB3EF-3996-4990-A02A-97E38C3F2453}"/>
              </a:ext>
            </a:extLst>
          </p:cNvPr>
          <p:cNvSpPr txBox="1"/>
          <p:nvPr/>
        </p:nvSpPr>
        <p:spPr>
          <a:xfrm>
            <a:off x="8131007" y="3944068"/>
            <a:ext cx="83058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Train_x</a:t>
            </a:r>
            <a:r>
              <a:rPr lang="en-US" altLang="ko-KR" sz="500" b="1" dirty="0"/>
              <a:t> : Iris Feature</a:t>
            </a:r>
          </a:p>
          <a:p>
            <a:r>
              <a:rPr lang="en-US" altLang="ko-KR" sz="500" b="1" dirty="0" err="1"/>
              <a:t>Train_y</a:t>
            </a:r>
            <a:r>
              <a:rPr lang="en-US" altLang="ko-KR" sz="500" b="1" dirty="0"/>
              <a:t> : Iris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HRV</a:t>
            </a:r>
            <a:endParaRPr lang="ko-KR" altLang="en-US" sz="500" b="1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49349C5-9BD0-4AEF-9D3C-44764C231A0E}"/>
              </a:ext>
            </a:extLst>
          </p:cNvPr>
          <p:cNvCxnSpPr>
            <a:cxnSpLocks/>
          </p:cNvCxnSpPr>
          <p:nvPr/>
        </p:nvCxnSpPr>
        <p:spPr>
          <a:xfrm>
            <a:off x="7846214" y="4302357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533F559-2EAA-40E3-9EB8-A9E350F399C8}"/>
              </a:ext>
            </a:extLst>
          </p:cNvPr>
          <p:cNvSpPr txBox="1"/>
          <p:nvPr/>
        </p:nvSpPr>
        <p:spPr>
          <a:xfrm>
            <a:off x="8131007" y="4209290"/>
            <a:ext cx="83058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Test_x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: Iris Feature</a:t>
            </a:r>
          </a:p>
          <a:p>
            <a:r>
              <a:rPr lang="en-US" altLang="ko-KR" sz="500" b="1" dirty="0" err="1"/>
              <a:t>Test_y</a:t>
            </a:r>
            <a:r>
              <a:rPr lang="en-US" altLang="ko-KR" sz="500" b="1" dirty="0"/>
              <a:t> : PPG HRV</a:t>
            </a:r>
            <a:endParaRPr lang="ko-KR" altLang="en-US" sz="5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52E8ECB-B6DD-475A-A649-0F0E39790424}"/>
              </a:ext>
            </a:extLst>
          </p:cNvPr>
          <p:cNvSpPr/>
          <p:nvPr/>
        </p:nvSpPr>
        <p:spPr>
          <a:xfrm>
            <a:off x="6653109" y="3660210"/>
            <a:ext cx="62343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평가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975ABC3-988A-4ECA-AAD1-400981488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92"/>
          <a:stretch/>
        </p:blipFill>
        <p:spPr>
          <a:xfrm>
            <a:off x="471663" y="2810693"/>
            <a:ext cx="1081233" cy="1007752"/>
          </a:xfrm>
          <a:prstGeom prst="rect">
            <a:avLst/>
          </a:prstGeom>
        </p:spPr>
      </p:pic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D9AE4B53-57EC-42E5-AB8B-3646E5A37366}"/>
              </a:ext>
            </a:extLst>
          </p:cNvPr>
          <p:cNvCxnSpPr>
            <a:cxnSpLocks/>
            <a:stCxn id="66" idx="1"/>
            <a:endCxn id="65" idx="0"/>
          </p:cNvCxnSpPr>
          <p:nvPr/>
        </p:nvCxnSpPr>
        <p:spPr>
          <a:xfrm rot="10800000" flipH="1" flipV="1">
            <a:off x="6819140" y="3182986"/>
            <a:ext cx="3607932" cy="2145832"/>
          </a:xfrm>
          <a:prstGeom prst="bentConnector4">
            <a:avLst>
              <a:gd name="adj1" fmla="val -6336"/>
              <a:gd name="adj2" fmla="val 671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8A259FE-1718-40C7-B292-13DFA7E7D30C}"/>
              </a:ext>
            </a:extLst>
          </p:cNvPr>
          <p:cNvSpPr txBox="1"/>
          <p:nvPr/>
        </p:nvSpPr>
        <p:spPr>
          <a:xfrm>
            <a:off x="6653108" y="2619893"/>
            <a:ext cx="53231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연구자 주관</a:t>
            </a:r>
            <a:endParaRPr lang="ko-KR" altLang="en-US" sz="500" b="1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60D6752-0987-41F5-8A96-0C2441050BC8}"/>
              </a:ext>
            </a:extLst>
          </p:cNvPr>
          <p:cNvCxnSpPr/>
          <p:nvPr/>
        </p:nvCxnSpPr>
        <p:spPr>
          <a:xfrm>
            <a:off x="6470230" y="2700478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F899707-BFDB-4FB3-ADCF-8BBF17CC9881}"/>
              </a:ext>
            </a:extLst>
          </p:cNvPr>
          <p:cNvSpPr/>
          <p:nvPr/>
        </p:nvSpPr>
        <p:spPr>
          <a:xfrm>
            <a:off x="7706179" y="1992309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9C6D1E0D-02D6-4647-AEE7-F3A3F75846BE}"/>
              </a:ext>
            </a:extLst>
          </p:cNvPr>
          <p:cNvSpPr/>
          <p:nvPr/>
        </p:nvSpPr>
        <p:spPr>
          <a:xfrm>
            <a:off x="8575374" y="2079592"/>
            <a:ext cx="154928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ECEDF552-1722-4FB9-BBF3-BA4D1E54AF81}"/>
              </a:ext>
            </a:extLst>
          </p:cNvPr>
          <p:cNvCxnSpPr>
            <a:cxnSpLocks/>
          </p:cNvCxnSpPr>
          <p:nvPr/>
        </p:nvCxnSpPr>
        <p:spPr>
          <a:xfrm>
            <a:off x="7790580" y="2259912"/>
            <a:ext cx="0" cy="579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BEF825E-6B14-4330-B078-261EC677A63D}"/>
              </a:ext>
            </a:extLst>
          </p:cNvPr>
          <p:cNvCxnSpPr/>
          <p:nvPr/>
        </p:nvCxnSpPr>
        <p:spPr>
          <a:xfrm>
            <a:off x="7790580" y="236404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500B964-F8EA-4346-B925-FB011B7FDC2E}"/>
              </a:ext>
            </a:extLst>
          </p:cNvPr>
          <p:cNvCxnSpPr/>
          <p:nvPr/>
        </p:nvCxnSpPr>
        <p:spPr>
          <a:xfrm>
            <a:off x="7790580" y="255359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21AFE4-D81D-4EDC-918D-7C16674C1050}"/>
              </a:ext>
            </a:extLst>
          </p:cNvPr>
          <p:cNvSpPr txBox="1"/>
          <p:nvPr/>
        </p:nvSpPr>
        <p:spPr>
          <a:xfrm>
            <a:off x="7966342" y="2285134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 /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BPF</a:t>
            </a:r>
            <a:endParaRPr lang="ko-KR" altLang="en-US" sz="500" b="1" dirty="0"/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2EB0C9-211B-403B-B039-C1D62DFEE003}"/>
              </a:ext>
            </a:extLst>
          </p:cNvPr>
          <p:cNvCxnSpPr>
            <a:cxnSpLocks/>
          </p:cNvCxnSpPr>
          <p:nvPr/>
        </p:nvCxnSpPr>
        <p:spPr>
          <a:xfrm>
            <a:off x="8976073" y="24249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3EC3A6-5FF2-4008-BE96-693DBEFA7139}"/>
              </a:ext>
            </a:extLst>
          </p:cNvPr>
          <p:cNvSpPr txBox="1"/>
          <p:nvPr/>
        </p:nvSpPr>
        <p:spPr>
          <a:xfrm>
            <a:off x="9159353" y="2329552"/>
            <a:ext cx="34976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MSD </a:t>
            </a:r>
            <a:endParaRPr lang="ko-KR" altLang="en-US" sz="5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17DE713-4741-4D72-BCDC-4F12ADA5BA5A}"/>
              </a:ext>
            </a:extLst>
          </p:cNvPr>
          <p:cNvSpPr txBox="1"/>
          <p:nvPr/>
        </p:nvSpPr>
        <p:spPr>
          <a:xfrm>
            <a:off x="7966342" y="2491952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미분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4BDA315-9D14-45BD-8828-FD01A60C3083}"/>
              </a:ext>
            </a:extLst>
          </p:cNvPr>
          <p:cNvCxnSpPr/>
          <p:nvPr/>
        </p:nvCxnSpPr>
        <p:spPr>
          <a:xfrm>
            <a:off x="7790580" y="2759374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B201EFA-F73F-438E-B7BE-6E2CDBB8B1F9}"/>
              </a:ext>
            </a:extLst>
          </p:cNvPr>
          <p:cNvSpPr txBox="1"/>
          <p:nvPr/>
        </p:nvSpPr>
        <p:spPr>
          <a:xfrm>
            <a:off x="7966342" y="2697731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err="1"/>
              <a:t>etc</a:t>
            </a:r>
            <a:r>
              <a:rPr lang="en-US" altLang="ko-KR" sz="500" b="1" dirty="0"/>
              <a:t>…</a:t>
            </a:r>
            <a:endParaRPr lang="ko-KR" altLang="en-US" sz="5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4900FDF-5616-45EA-AC3B-B8CBFA846ADD}"/>
              </a:ext>
            </a:extLst>
          </p:cNvPr>
          <p:cNvSpPr txBox="1"/>
          <p:nvPr/>
        </p:nvSpPr>
        <p:spPr>
          <a:xfrm>
            <a:off x="9164117" y="2530663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DPF (dominant peak frequency)</a:t>
            </a:r>
            <a:endParaRPr lang="ko-KR" altLang="en-US" sz="500" b="1" dirty="0"/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24D0F45-BE67-4054-BDCC-A78249E6A49F}"/>
              </a:ext>
            </a:extLst>
          </p:cNvPr>
          <p:cNvCxnSpPr>
            <a:cxnSpLocks/>
          </p:cNvCxnSpPr>
          <p:nvPr/>
        </p:nvCxnSpPr>
        <p:spPr>
          <a:xfrm>
            <a:off x="8976073" y="26100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C6BC18C-1162-468F-B4D0-E5B0A4BB4221}"/>
              </a:ext>
            </a:extLst>
          </p:cNvPr>
          <p:cNvCxnSpPr>
            <a:cxnSpLocks/>
          </p:cNvCxnSpPr>
          <p:nvPr/>
        </p:nvCxnSpPr>
        <p:spPr>
          <a:xfrm>
            <a:off x="8976073" y="2790432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2696C893-04C9-4038-AF18-F7C6AAA23116}"/>
              </a:ext>
            </a:extLst>
          </p:cNvPr>
          <p:cNvSpPr txBox="1"/>
          <p:nvPr/>
        </p:nvSpPr>
        <p:spPr>
          <a:xfrm>
            <a:off x="9164117" y="2717307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DPP (dominant peak power)</a:t>
            </a:r>
            <a:endParaRPr lang="ko-KR" altLang="en-US" sz="5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238A91-76A2-47FF-AE16-94CDF5041D40}"/>
              </a:ext>
            </a:extLst>
          </p:cNvPr>
          <p:cNvSpPr txBox="1"/>
          <p:nvPr/>
        </p:nvSpPr>
        <p:spPr>
          <a:xfrm>
            <a:off x="9164118" y="2905351"/>
            <a:ext cx="58881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Band power</a:t>
            </a:r>
            <a:endParaRPr lang="ko-KR" altLang="en-US" sz="500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2F6371D-19AC-4040-B236-D887E8C0EC27}"/>
              </a:ext>
            </a:extLst>
          </p:cNvPr>
          <p:cNvCxnSpPr>
            <a:cxnSpLocks/>
          </p:cNvCxnSpPr>
          <p:nvPr/>
        </p:nvCxnSpPr>
        <p:spPr>
          <a:xfrm>
            <a:off x="8976073" y="2971646"/>
            <a:ext cx="159281" cy="4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1B16375F-3D8F-4461-B5CD-ADC7410664C2}"/>
              </a:ext>
            </a:extLst>
          </p:cNvPr>
          <p:cNvCxnSpPr>
            <a:cxnSpLocks/>
            <a:endCxn id="66" idx="3"/>
          </p:cNvCxnSpPr>
          <p:nvPr/>
        </p:nvCxnSpPr>
        <p:spPr>
          <a:xfrm rot="5400000">
            <a:off x="8185859" y="2516030"/>
            <a:ext cx="897852" cy="43606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1097FFF1-B75C-42E7-BD26-59E5B9C1040C}"/>
              </a:ext>
            </a:extLst>
          </p:cNvPr>
          <p:cNvGrpSpPr/>
          <p:nvPr/>
        </p:nvGrpSpPr>
        <p:grpSpPr>
          <a:xfrm>
            <a:off x="85853" y="1167515"/>
            <a:ext cx="1497891" cy="1570209"/>
            <a:chOff x="85853" y="1059565"/>
            <a:chExt cx="1497891" cy="1570209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E777BA88-BBA6-434B-9809-0F65B87C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758" y="1601044"/>
              <a:ext cx="1030986" cy="1028730"/>
            </a:xfrm>
            <a:prstGeom prst="rect">
              <a:avLst/>
            </a:prstGeom>
          </p:spPr>
        </p:pic>
        <p:sp>
          <p:nvSpPr>
            <p:cNvPr id="206" name="원호 205">
              <a:extLst>
                <a:ext uri="{FF2B5EF4-FFF2-40B4-BE49-F238E27FC236}">
                  <a16:creationId xmlns:a16="http://schemas.microsoft.com/office/drawing/2014/main" id="{DBADB0F7-E162-47B8-96DB-9A5B4518E2E4}"/>
                </a:ext>
              </a:extLst>
            </p:cNvPr>
            <p:cNvSpPr/>
            <p:nvPr/>
          </p:nvSpPr>
          <p:spPr>
            <a:xfrm flipV="1">
              <a:off x="85853" y="1059565"/>
              <a:ext cx="907921" cy="971090"/>
            </a:xfrm>
            <a:prstGeom prst="arc">
              <a:avLst>
                <a:gd name="adj1" fmla="val 16268320"/>
                <a:gd name="adj2" fmla="val 2103876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원호 207">
              <a:extLst>
                <a:ext uri="{FF2B5EF4-FFF2-40B4-BE49-F238E27FC236}">
                  <a16:creationId xmlns:a16="http://schemas.microsoft.com/office/drawing/2014/main" id="{E53113AC-C82C-48A3-928B-1D03463EBE0D}"/>
                </a:ext>
              </a:extLst>
            </p:cNvPr>
            <p:cNvSpPr/>
            <p:nvPr/>
          </p:nvSpPr>
          <p:spPr>
            <a:xfrm flipV="1">
              <a:off x="144441" y="1118510"/>
              <a:ext cx="907921" cy="971090"/>
            </a:xfrm>
            <a:prstGeom prst="arc">
              <a:avLst>
                <a:gd name="adj1" fmla="val 16199995"/>
                <a:gd name="adj2" fmla="val 11942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원호 208">
              <a:extLst>
                <a:ext uri="{FF2B5EF4-FFF2-40B4-BE49-F238E27FC236}">
                  <a16:creationId xmlns:a16="http://schemas.microsoft.com/office/drawing/2014/main" id="{5CF24B9E-02A8-4B6F-A3FE-C484F2A8AB2A}"/>
                </a:ext>
              </a:extLst>
            </p:cNvPr>
            <p:cNvSpPr/>
            <p:nvPr/>
          </p:nvSpPr>
          <p:spPr>
            <a:xfrm flipV="1">
              <a:off x="262549" y="1239985"/>
              <a:ext cx="907921" cy="971090"/>
            </a:xfrm>
            <a:prstGeom prst="arc">
              <a:avLst>
                <a:gd name="adj1" fmla="val 17176074"/>
                <a:gd name="adj2" fmla="val 20719683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원호 209">
              <a:extLst>
                <a:ext uri="{FF2B5EF4-FFF2-40B4-BE49-F238E27FC236}">
                  <a16:creationId xmlns:a16="http://schemas.microsoft.com/office/drawing/2014/main" id="{6B849240-ED28-4D1C-9857-CE5A9D8F8629}"/>
                </a:ext>
              </a:extLst>
            </p:cNvPr>
            <p:cNvSpPr/>
            <p:nvPr/>
          </p:nvSpPr>
          <p:spPr>
            <a:xfrm flipV="1">
              <a:off x="335474" y="1270946"/>
              <a:ext cx="907921" cy="971090"/>
            </a:xfrm>
            <a:prstGeom prst="arc">
              <a:avLst>
                <a:gd name="adj1" fmla="val 17578329"/>
                <a:gd name="adj2" fmla="val 20414838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원호 210">
              <a:extLst>
                <a:ext uri="{FF2B5EF4-FFF2-40B4-BE49-F238E27FC236}">
                  <a16:creationId xmlns:a16="http://schemas.microsoft.com/office/drawing/2014/main" id="{34028EBF-D762-4BA0-A254-FD9F07101B06}"/>
                </a:ext>
              </a:extLst>
            </p:cNvPr>
            <p:cNvSpPr/>
            <p:nvPr/>
          </p:nvSpPr>
          <p:spPr>
            <a:xfrm flipV="1">
              <a:off x="412516" y="1321885"/>
              <a:ext cx="907921" cy="971090"/>
            </a:xfrm>
            <a:prstGeom prst="arc">
              <a:avLst>
                <a:gd name="adj1" fmla="val 17516905"/>
                <a:gd name="adj2" fmla="val 19880051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원호 211">
              <a:extLst>
                <a:ext uri="{FF2B5EF4-FFF2-40B4-BE49-F238E27FC236}">
                  <a16:creationId xmlns:a16="http://schemas.microsoft.com/office/drawing/2014/main" id="{89F75111-E75B-4592-9CBE-6AD6F2014EA1}"/>
                </a:ext>
              </a:extLst>
            </p:cNvPr>
            <p:cNvSpPr/>
            <p:nvPr/>
          </p:nvSpPr>
          <p:spPr>
            <a:xfrm flipV="1">
              <a:off x="469933" y="1389242"/>
              <a:ext cx="907921" cy="971090"/>
            </a:xfrm>
            <a:prstGeom prst="arc">
              <a:avLst>
                <a:gd name="adj1" fmla="val 18084540"/>
                <a:gd name="adj2" fmla="val 20014275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DD4E8AE2-9F32-40A9-ACA8-D6E685228DB3}"/>
              </a:ext>
            </a:extLst>
          </p:cNvPr>
          <p:cNvSpPr txBox="1"/>
          <p:nvPr/>
        </p:nvSpPr>
        <p:spPr>
          <a:xfrm>
            <a:off x="5109873" y="6342125"/>
            <a:ext cx="2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[IRIS HRV Flow]</a:t>
            </a:r>
            <a:endParaRPr lang="ko-KR" altLang="en-US" sz="2400" b="1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649496" y="1432103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[IRIS]</a:t>
            </a:r>
            <a:endParaRPr lang="ko-KR" altLang="en-US" sz="1400" b="1" dirty="0"/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26482D43-E432-40F9-BA64-80FD980CF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058255" y="2420258"/>
            <a:ext cx="1235304" cy="1084966"/>
          </a:xfrm>
          <a:prstGeom prst="bentConnector3">
            <a:avLst>
              <a:gd name="adj1" fmla="val 662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86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1670051" y="2491980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50716-F0B5-44B9-A662-DDC78D1E221F}"/>
              </a:ext>
            </a:extLst>
          </p:cNvPr>
          <p:cNvSpPr txBox="1"/>
          <p:nvPr/>
        </p:nvSpPr>
        <p:spPr>
          <a:xfrm>
            <a:off x="432167" y="3865863"/>
            <a:ext cx="20555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[OF</a:t>
            </a:r>
            <a:r>
              <a:rPr lang="ko-KR" altLang="en-US" sz="1100" b="1" dirty="0"/>
              <a:t> 추출 방법</a:t>
            </a:r>
            <a:r>
              <a:rPr lang="en-US" altLang="ko-KR" sz="1100" b="1" dirty="0"/>
              <a:t>]</a:t>
            </a:r>
            <a:br>
              <a:rPr lang="en-US" altLang="ko-KR" sz="1000" dirty="0"/>
            </a:br>
            <a:r>
              <a:rPr lang="en-US" altLang="ko-KR" sz="1000" dirty="0"/>
              <a:t>1. </a:t>
            </a:r>
            <a:r>
              <a:rPr lang="ko-KR" altLang="en-US" sz="1000" dirty="0"/>
              <a:t>기존 영역 데이터</a:t>
            </a:r>
            <a:r>
              <a:rPr lang="en-US" altLang="ko-KR" sz="1000" dirty="0"/>
              <a:t> (241 OF)</a:t>
            </a:r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환 기준 </a:t>
            </a:r>
            <a:r>
              <a:rPr lang="en-US" altLang="ko-KR" sz="1000" dirty="0"/>
              <a:t>3, 5 </a:t>
            </a:r>
            <a:r>
              <a:rPr lang="ko-KR" altLang="en-US" sz="1000" dirty="0"/>
              <a:t>영역 </a:t>
            </a:r>
            <a:r>
              <a:rPr lang="en-US" altLang="ko-KR" sz="1000" dirty="0"/>
              <a:t>(385 OF)</a:t>
            </a:r>
          </a:p>
          <a:p>
            <a:r>
              <a:rPr lang="en-US" altLang="ko-KR" sz="1000" dirty="0"/>
              <a:t>3. Grid </a:t>
            </a:r>
            <a:r>
              <a:rPr lang="ko-KR" altLang="en-US" sz="1000" dirty="0"/>
              <a:t>분할</a:t>
            </a:r>
            <a:r>
              <a:rPr lang="en-US" altLang="ko-KR" sz="1000" dirty="0"/>
              <a:t>(400 OF)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3D2595-D1EE-41B7-94AD-B59A53F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2" y="5073943"/>
            <a:ext cx="1808961" cy="1193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96FC9-C0CB-493A-A6A7-C9C1E7F4BFB3}"/>
              </a:ext>
            </a:extLst>
          </p:cNvPr>
          <p:cNvSpPr txBox="1"/>
          <p:nvPr/>
        </p:nvSpPr>
        <p:spPr>
          <a:xfrm>
            <a:off x="673100" y="4766166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[PPG]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46207CA-5228-4CDE-B859-996312BA33EF}"/>
              </a:ext>
            </a:extLst>
          </p:cNvPr>
          <p:cNvSpPr/>
          <p:nvPr/>
        </p:nvSpPr>
        <p:spPr>
          <a:xfrm>
            <a:off x="2134350" y="514999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9B50A-38A4-4AA5-88AF-1C90543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37" y="5041873"/>
            <a:ext cx="1237133" cy="130025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E12F2134-2376-4CCC-867F-ABDE47CC77B7}"/>
              </a:ext>
            </a:extLst>
          </p:cNvPr>
          <p:cNvGraphicFramePr>
            <a:graphicFrameLocks noGrp="1"/>
          </p:cNvGraphicFramePr>
          <p:nvPr/>
        </p:nvGraphicFramePr>
        <p:xfrm>
          <a:off x="3664222" y="2144901"/>
          <a:ext cx="21344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60">
                  <a:extLst>
                    <a:ext uri="{9D8B030D-6E8A-4147-A177-3AD203B41FA5}">
                      <a16:colId xmlns:a16="http://schemas.microsoft.com/office/drawing/2014/main" val="321402125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4241347790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1638570634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805117439"/>
                    </a:ext>
                  </a:extLst>
                </a:gridCol>
                <a:gridCol w="364033">
                  <a:extLst>
                    <a:ext uri="{9D8B030D-6E8A-4147-A177-3AD203B41FA5}">
                      <a16:colId xmlns:a16="http://schemas.microsoft.com/office/drawing/2014/main" val="356799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</a:t>
                      </a:r>
                      <a:r>
                        <a:rPr lang="en-US" altLang="ko-KR" sz="700" dirty="0"/>
                        <a:t>n-1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Fn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3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097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EAA40-125A-4A0D-AD38-6C7BA98B2ABD}"/>
              </a:ext>
            </a:extLst>
          </p:cNvPr>
          <p:cNvSpPr txBox="1"/>
          <p:nvPr/>
        </p:nvSpPr>
        <p:spPr>
          <a:xfrm>
            <a:off x="4244685" y="1851913"/>
            <a:ext cx="917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Raw Data</a:t>
            </a:r>
            <a:endParaRPr lang="ko-KR" altLang="en-US" sz="12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BB1A80-2368-4E24-8F51-D668CFF8201C}"/>
              </a:ext>
            </a:extLst>
          </p:cNvPr>
          <p:cNvCxnSpPr>
            <a:cxnSpLocks/>
          </p:cNvCxnSpPr>
          <p:nvPr/>
        </p:nvCxnSpPr>
        <p:spPr>
          <a:xfrm>
            <a:off x="108999" y="4728933"/>
            <a:ext cx="118559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C623193-D7B4-4049-92B0-069F69F8B512}"/>
              </a:ext>
            </a:extLst>
          </p:cNvPr>
          <p:cNvSpPr/>
          <p:nvPr/>
        </p:nvSpPr>
        <p:spPr>
          <a:xfrm rot="5400000">
            <a:off x="3940467" y="3085847"/>
            <a:ext cx="325823" cy="888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D538A34-8AC5-4784-B3CF-08F35D144D28}"/>
              </a:ext>
            </a:extLst>
          </p:cNvPr>
          <p:cNvSpPr/>
          <p:nvPr/>
        </p:nvSpPr>
        <p:spPr>
          <a:xfrm>
            <a:off x="6445009" y="5079485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0A88E-93A6-4132-8B21-3FEB98F2A667}"/>
              </a:ext>
            </a:extLst>
          </p:cNvPr>
          <p:cNvSpPr/>
          <p:nvPr/>
        </p:nvSpPr>
        <p:spPr>
          <a:xfrm>
            <a:off x="3514810" y="3410491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Selection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A03305-0E33-42F7-9BBD-ADF6A2C73CF9}"/>
              </a:ext>
            </a:extLst>
          </p:cNvPr>
          <p:cNvCxnSpPr>
            <a:cxnSpLocks/>
          </p:cNvCxnSpPr>
          <p:nvPr/>
        </p:nvCxnSpPr>
        <p:spPr>
          <a:xfrm>
            <a:off x="3547139" y="3879088"/>
            <a:ext cx="0" cy="589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1BE8A-4219-4CD3-9A5F-7874EA26677A}"/>
              </a:ext>
            </a:extLst>
          </p:cNvPr>
          <p:cNvCxnSpPr>
            <a:cxnSpLocks/>
          </p:cNvCxnSpPr>
          <p:nvPr/>
        </p:nvCxnSpPr>
        <p:spPr>
          <a:xfrm>
            <a:off x="3547139" y="3990757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7DFAC-BBA6-4AED-B49B-99073F14ADD6}"/>
              </a:ext>
            </a:extLst>
          </p:cNvPr>
          <p:cNvSpPr txBox="1"/>
          <p:nvPr/>
        </p:nvSpPr>
        <p:spPr>
          <a:xfrm>
            <a:off x="3714779" y="3906381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사람 마다 다른 자율신경계 환 영역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6F98F4-0DB7-4F6E-B86E-F0ABBD5D8151}"/>
              </a:ext>
            </a:extLst>
          </p:cNvPr>
          <p:cNvCxnSpPr>
            <a:cxnSpLocks/>
          </p:cNvCxnSpPr>
          <p:nvPr/>
        </p:nvCxnSpPr>
        <p:spPr>
          <a:xfrm>
            <a:off x="3547139" y="4183285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FC13E6-8404-495B-8FAA-6D2D93BC4626}"/>
              </a:ext>
            </a:extLst>
          </p:cNvPr>
          <p:cNvSpPr txBox="1"/>
          <p:nvPr/>
        </p:nvSpPr>
        <p:spPr>
          <a:xfrm>
            <a:off x="3714779" y="4098909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교감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부교감 연결 영역의 차이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65F2C3-BA50-4E63-A010-29A144A70F8A}"/>
              </a:ext>
            </a:extLst>
          </p:cNvPr>
          <p:cNvCxnSpPr>
            <a:cxnSpLocks/>
          </p:cNvCxnSpPr>
          <p:nvPr/>
        </p:nvCxnSpPr>
        <p:spPr>
          <a:xfrm>
            <a:off x="3547139" y="4375812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C357AA-58A6-4820-A887-A43F0BD2F76D}"/>
              </a:ext>
            </a:extLst>
          </p:cNvPr>
          <p:cNvSpPr txBox="1"/>
          <p:nvPr/>
        </p:nvSpPr>
        <p:spPr>
          <a:xfrm>
            <a:off x="3714779" y="4291436"/>
            <a:ext cx="12192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HF</a:t>
            </a:r>
            <a:r>
              <a:rPr lang="ko-KR" altLang="en-US" sz="500" b="1" dirty="0"/>
              <a:t>사용 </a:t>
            </a:r>
            <a:r>
              <a:rPr lang="en-US" altLang="ko-KR" sz="500" b="1" dirty="0"/>
              <a:t>Feature, LF</a:t>
            </a:r>
            <a:r>
              <a:rPr lang="ko-KR" altLang="en-US" sz="500" b="1" dirty="0"/>
              <a:t> 사용 </a:t>
            </a:r>
            <a:r>
              <a:rPr lang="en-US" altLang="ko-KR" sz="500" b="1" dirty="0"/>
              <a:t>Feature </a:t>
            </a:r>
            <a:r>
              <a:rPr lang="ko-KR" altLang="en-US" sz="500" b="1" dirty="0"/>
              <a:t>구분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395EE84-09A9-4879-A797-ABD14640F4D2}"/>
              </a:ext>
            </a:extLst>
          </p:cNvPr>
          <p:cNvSpPr/>
          <p:nvPr/>
        </p:nvSpPr>
        <p:spPr>
          <a:xfrm>
            <a:off x="3376078" y="2443878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CFE56-6EBA-49F5-B1E2-4A579A3547C8}"/>
              </a:ext>
            </a:extLst>
          </p:cNvPr>
          <p:cNvSpPr txBox="1"/>
          <p:nvPr/>
        </p:nvSpPr>
        <p:spPr>
          <a:xfrm>
            <a:off x="1972021" y="2097093"/>
            <a:ext cx="1384167" cy="646331"/>
          </a:xfrm>
          <a:prstGeom prst="rect">
            <a:avLst/>
          </a:prstGeom>
          <a:noFill/>
          <a:ln>
            <a:solidFill>
              <a:srgbClr val="5E97E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Feature </a:t>
            </a:r>
            <a:r>
              <a:rPr lang="ko-KR" altLang="en-US" sz="1200" b="1" dirty="0"/>
              <a:t>정의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및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데이터 추출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9AF944-1ABC-44A2-983D-B7761FF00BC5}"/>
              </a:ext>
            </a:extLst>
          </p:cNvPr>
          <p:cNvCxnSpPr/>
          <p:nvPr/>
        </p:nvCxnSpPr>
        <p:spPr>
          <a:xfrm>
            <a:off x="2210716" y="2752523"/>
            <a:ext cx="0" cy="5498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30D0EDC-0500-4D87-8E0E-2090059B6F6E}"/>
              </a:ext>
            </a:extLst>
          </p:cNvPr>
          <p:cNvCxnSpPr/>
          <p:nvPr/>
        </p:nvCxnSpPr>
        <p:spPr>
          <a:xfrm>
            <a:off x="2210716" y="2848780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F8A376E-388E-4007-ABF0-CE40134D1BEA}"/>
              </a:ext>
            </a:extLst>
          </p:cNvPr>
          <p:cNvSpPr txBox="1"/>
          <p:nvPr/>
        </p:nvSpPr>
        <p:spPr>
          <a:xfrm>
            <a:off x="2377085" y="2764404"/>
            <a:ext cx="499109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/>
              <a:t>움직임양</a:t>
            </a:r>
            <a:endParaRPr lang="ko-KR" altLang="en-US" sz="500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E80426B-E357-481F-B02A-6B55FE16CE3F}"/>
              </a:ext>
            </a:extLst>
          </p:cNvPr>
          <p:cNvCxnSpPr/>
          <p:nvPr/>
        </p:nvCxnSpPr>
        <p:spPr>
          <a:xfrm>
            <a:off x="2210716" y="3040110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B7E1D6-CDC4-481F-AEB1-E2D091A54B26}"/>
              </a:ext>
            </a:extLst>
          </p:cNvPr>
          <p:cNvSpPr txBox="1"/>
          <p:nvPr/>
        </p:nvSpPr>
        <p:spPr>
          <a:xfrm>
            <a:off x="2377085" y="2955734"/>
            <a:ext cx="630274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 err="1"/>
              <a:t>증가량</a:t>
            </a:r>
            <a:r>
              <a:rPr lang="en-US" altLang="ko-KR" sz="500" b="1" dirty="0"/>
              <a:t>/</a:t>
            </a:r>
            <a:r>
              <a:rPr lang="ko-KR" altLang="en-US" sz="500" b="1" dirty="0"/>
              <a:t>감소량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E411D8-EE69-48FC-8576-24F60224B3F3}"/>
              </a:ext>
            </a:extLst>
          </p:cNvPr>
          <p:cNvCxnSpPr/>
          <p:nvPr/>
        </p:nvCxnSpPr>
        <p:spPr>
          <a:xfrm>
            <a:off x="2210716" y="3233208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D90EDF2-DEE9-4054-B420-80BC2AE1FBDF}"/>
              </a:ext>
            </a:extLst>
          </p:cNvPr>
          <p:cNvSpPr txBox="1"/>
          <p:nvPr/>
        </p:nvSpPr>
        <p:spPr>
          <a:xfrm>
            <a:off x="2377085" y="3148832"/>
            <a:ext cx="499109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Percentile</a:t>
            </a:r>
            <a:endParaRPr lang="ko-KR" altLang="en-US" sz="5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F93CA2-648E-400E-A7BC-2CC7F2FEA815}"/>
              </a:ext>
            </a:extLst>
          </p:cNvPr>
          <p:cNvSpPr txBox="1"/>
          <p:nvPr/>
        </p:nvSpPr>
        <p:spPr>
          <a:xfrm>
            <a:off x="7882803" y="5877825"/>
            <a:ext cx="123713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HF, LF, HRV </a:t>
            </a:r>
            <a:r>
              <a:rPr lang="ko-KR" altLang="en-US" sz="1100" b="1" dirty="0"/>
              <a:t>값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구하기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F7BFED-7AEC-46C8-850D-F0A9160A83C3}"/>
              </a:ext>
            </a:extLst>
          </p:cNvPr>
          <p:cNvSpPr/>
          <p:nvPr/>
        </p:nvSpPr>
        <p:spPr>
          <a:xfrm>
            <a:off x="10502954" y="1925253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D6CE94E-D225-485B-9A1A-E27007FAFA03}"/>
              </a:ext>
            </a:extLst>
          </p:cNvPr>
          <p:cNvSpPr/>
          <p:nvPr/>
        </p:nvSpPr>
        <p:spPr>
          <a:xfrm>
            <a:off x="7394752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90BB56-6C60-4813-979D-A62CBAE25CB3}"/>
              </a:ext>
            </a:extLst>
          </p:cNvPr>
          <p:cNvSpPr/>
          <p:nvPr/>
        </p:nvSpPr>
        <p:spPr>
          <a:xfrm>
            <a:off x="8747439" y="1998529"/>
            <a:ext cx="136006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데이터 추출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72BE10-9B7D-4DD6-8F8A-EFE79F5FB5EA}"/>
              </a:ext>
            </a:extLst>
          </p:cNvPr>
          <p:cNvCxnSpPr>
            <a:cxnSpLocks/>
          </p:cNvCxnSpPr>
          <p:nvPr/>
        </p:nvCxnSpPr>
        <p:spPr>
          <a:xfrm>
            <a:off x="10693988" y="2390753"/>
            <a:ext cx="0" cy="547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049B365-7A72-4333-A0F2-80F305672138}"/>
              </a:ext>
            </a:extLst>
          </p:cNvPr>
          <p:cNvCxnSpPr/>
          <p:nvPr/>
        </p:nvCxnSpPr>
        <p:spPr>
          <a:xfrm>
            <a:off x="10701608" y="2529501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DA676-19E3-46F4-A02C-E25EC8061713}"/>
              </a:ext>
            </a:extLst>
          </p:cNvPr>
          <p:cNvSpPr txBox="1"/>
          <p:nvPr/>
        </p:nvSpPr>
        <p:spPr>
          <a:xfrm>
            <a:off x="10884487" y="2445125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C12340-BA68-46D0-A42A-6C677F3641F8}"/>
              </a:ext>
            </a:extLst>
          </p:cNvPr>
          <p:cNvSpPr/>
          <p:nvPr/>
        </p:nvSpPr>
        <p:spPr>
          <a:xfrm>
            <a:off x="6819140" y="3209973"/>
            <a:ext cx="159761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 LF, HRV </a:t>
            </a:r>
            <a:r>
              <a:rPr lang="ko-KR" altLang="en-US" sz="1200" b="1" dirty="0">
                <a:solidFill>
                  <a:schemeClr val="tx1"/>
                </a:solidFill>
              </a:rPr>
              <a:t>구하기</a:t>
            </a:r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C814A76F-C26A-487D-A1C5-A8D1405D86F2}"/>
              </a:ext>
            </a:extLst>
          </p:cNvPr>
          <p:cNvSpPr/>
          <p:nvPr/>
        </p:nvSpPr>
        <p:spPr>
          <a:xfrm>
            <a:off x="9515605" y="5328818"/>
            <a:ext cx="1822934" cy="63046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일치율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&gt;=95%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F093B4C-B1E4-49F8-88FF-7739EE5535A5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rot="10800000" flipH="1">
            <a:off x="9515604" y="2151201"/>
            <a:ext cx="2073199" cy="3492849"/>
          </a:xfrm>
          <a:prstGeom prst="bentConnector5">
            <a:avLst>
              <a:gd name="adj1" fmla="val -5216"/>
              <a:gd name="adj2" fmla="val 37316"/>
              <a:gd name="adj3" fmla="val 1154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8E3A6D1-84ED-4F49-846E-23D572D77381}"/>
              </a:ext>
            </a:extLst>
          </p:cNvPr>
          <p:cNvCxnSpPr>
            <a:cxnSpLocks/>
            <a:stCxn id="44" idx="2"/>
            <a:endCxn id="65" idx="2"/>
          </p:cNvCxnSpPr>
          <p:nvPr/>
        </p:nvCxnSpPr>
        <p:spPr>
          <a:xfrm rot="5400000" flipH="1" flipV="1">
            <a:off x="9289504" y="5171145"/>
            <a:ext cx="349433" cy="1925702"/>
          </a:xfrm>
          <a:prstGeom prst="bentConnector3">
            <a:avLst>
              <a:gd name="adj1" fmla="val -654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4F4007B-A9EF-40AC-B7D4-B1D5C3D3D482}"/>
              </a:ext>
            </a:extLst>
          </p:cNvPr>
          <p:cNvSpPr txBox="1"/>
          <p:nvPr/>
        </p:nvSpPr>
        <p:spPr>
          <a:xfrm>
            <a:off x="10050696" y="5915977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A15A-494F-493C-9584-A8D8DFAC8CED}"/>
              </a:ext>
            </a:extLst>
          </p:cNvPr>
          <p:cNvSpPr txBox="1"/>
          <p:nvPr/>
        </p:nvSpPr>
        <p:spPr>
          <a:xfrm>
            <a:off x="10395192" y="4942323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6DA00-A84C-4E37-B820-9193A75FE45F}"/>
              </a:ext>
            </a:extLst>
          </p:cNvPr>
          <p:cNvSpPr txBox="1"/>
          <p:nvPr/>
        </p:nvSpPr>
        <p:spPr>
          <a:xfrm>
            <a:off x="8684279" y="5429379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No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83557B2-9C43-4BEE-9C84-3084B8886CAD}"/>
              </a:ext>
            </a:extLst>
          </p:cNvPr>
          <p:cNvSpPr/>
          <p:nvPr/>
        </p:nvSpPr>
        <p:spPr>
          <a:xfrm>
            <a:off x="7618341" y="3820230"/>
            <a:ext cx="1596438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훈련 데이터 셋 구성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AEA845D-C5E0-4D70-9B58-C8EE9792CC5D}"/>
              </a:ext>
            </a:extLst>
          </p:cNvPr>
          <p:cNvCxnSpPr>
            <a:cxnSpLocks/>
            <a:stCxn id="65" idx="3"/>
            <a:endCxn id="80" idx="3"/>
          </p:cNvCxnSpPr>
          <p:nvPr/>
        </p:nvCxnSpPr>
        <p:spPr>
          <a:xfrm flipH="1" flipV="1">
            <a:off x="9214779" y="3953263"/>
            <a:ext cx="2123760" cy="1690786"/>
          </a:xfrm>
          <a:prstGeom prst="bentConnector3">
            <a:avLst>
              <a:gd name="adj1" fmla="val -10764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6A47131-E986-4207-B245-A74B32B81E9E}"/>
              </a:ext>
            </a:extLst>
          </p:cNvPr>
          <p:cNvSpPr txBox="1"/>
          <p:nvPr/>
        </p:nvSpPr>
        <p:spPr>
          <a:xfrm>
            <a:off x="11233863" y="5630131"/>
            <a:ext cx="63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Yes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F55DC7B4-199D-4507-88C2-66B3664D8409}"/>
              </a:ext>
            </a:extLst>
          </p:cNvPr>
          <p:cNvSpPr/>
          <p:nvPr/>
        </p:nvSpPr>
        <p:spPr>
          <a:xfrm flipH="1">
            <a:off x="7310227" y="3910792"/>
            <a:ext cx="308113" cy="8219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0CFFB32-F707-4F90-A70F-2C45FEA64A02}"/>
              </a:ext>
            </a:extLst>
          </p:cNvPr>
          <p:cNvCxnSpPr>
            <a:cxnSpLocks/>
          </p:cNvCxnSpPr>
          <p:nvPr/>
        </p:nvCxnSpPr>
        <p:spPr>
          <a:xfrm>
            <a:off x="8976073" y="2266637"/>
            <a:ext cx="0" cy="80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E38F4A4-4855-4C8C-89FD-703069392C7D}"/>
              </a:ext>
            </a:extLst>
          </p:cNvPr>
          <p:cNvSpPr txBox="1"/>
          <p:nvPr/>
        </p:nvSpPr>
        <p:spPr>
          <a:xfrm>
            <a:off x="9017444" y="1804973"/>
            <a:ext cx="714303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60s / 120s / 180s</a:t>
            </a:r>
            <a:endParaRPr lang="ko-KR" altLang="en-US" sz="500" b="1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CDF0C5-1224-436C-B880-5FF0F8D11A98}"/>
              </a:ext>
            </a:extLst>
          </p:cNvPr>
          <p:cNvCxnSpPr>
            <a:cxnSpLocks/>
          </p:cNvCxnSpPr>
          <p:nvPr/>
        </p:nvCxnSpPr>
        <p:spPr>
          <a:xfrm>
            <a:off x="6620870" y="3687301"/>
            <a:ext cx="51748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31B04A4-5FF4-46E9-A942-BE997BA8691E}"/>
              </a:ext>
            </a:extLst>
          </p:cNvPr>
          <p:cNvCxnSpPr/>
          <p:nvPr/>
        </p:nvCxnSpPr>
        <p:spPr>
          <a:xfrm>
            <a:off x="7846214" y="4081485"/>
            <a:ext cx="0" cy="38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71406D5-657F-40EA-B503-C49E538487BE}"/>
              </a:ext>
            </a:extLst>
          </p:cNvPr>
          <p:cNvCxnSpPr>
            <a:cxnSpLocks/>
          </p:cNvCxnSpPr>
          <p:nvPr/>
        </p:nvCxnSpPr>
        <p:spPr>
          <a:xfrm>
            <a:off x="7846214" y="4238489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70EB3EF-3996-4990-A02A-97E38C3F2453}"/>
              </a:ext>
            </a:extLst>
          </p:cNvPr>
          <p:cNvSpPr txBox="1"/>
          <p:nvPr/>
        </p:nvSpPr>
        <p:spPr>
          <a:xfrm>
            <a:off x="8131006" y="4104088"/>
            <a:ext cx="11803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Train_x</a:t>
            </a:r>
            <a:r>
              <a:rPr lang="en-US" altLang="ko-KR" sz="500" b="1" dirty="0"/>
              <a:t> 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Train_y</a:t>
            </a:r>
            <a:r>
              <a:rPr lang="en-US" altLang="ko-KR" sz="500" b="1" dirty="0"/>
              <a:t> : Iris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HRV</a:t>
            </a:r>
            <a:endParaRPr lang="ko-KR" altLang="en-US" sz="500" b="1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49349C5-9BD0-4AEF-9D3C-44764C231A0E}"/>
              </a:ext>
            </a:extLst>
          </p:cNvPr>
          <p:cNvCxnSpPr>
            <a:cxnSpLocks/>
          </p:cNvCxnSpPr>
          <p:nvPr/>
        </p:nvCxnSpPr>
        <p:spPr>
          <a:xfrm>
            <a:off x="7846214" y="4462377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533F559-2EAA-40E3-9EB8-A9E350F399C8}"/>
              </a:ext>
            </a:extLst>
          </p:cNvPr>
          <p:cNvSpPr txBox="1"/>
          <p:nvPr/>
        </p:nvSpPr>
        <p:spPr>
          <a:xfrm>
            <a:off x="8131006" y="4369310"/>
            <a:ext cx="11682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Test_x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Test_y</a:t>
            </a:r>
            <a:r>
              <a:rPr lang="en-US" altLang="ko-KR" sz="500" b="1" dirty="0"/>
              <a:t> : PPG HRV</a:t>
            </a:r>
            <a:endParaRPr lang="ko-KR" altLang="en-US" sz="5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52E8ECB-B6DD-475A-A649-0F0E39790424}"/>
              </a:ext>
            </a:extLst>
          </p:cNvPr>
          <p:cNvSpPr/>
          <p:nvPr/>
        </p:nvSpPr>
        <p:spPr>
          <a:xfrm>
            <a:off x="6653109" y="3820230"/>
            <a:ext cx="62343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평가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975ABC3-988A-4ECA-AAD1-400981488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92"/>
          <a:stretch/>
        </p:blipFill>
        <p:spPr>
          <a:xfrm>
            <a:off x="471663" y="2810693"/>
            <a:ext cx="1081233" cy="1007752"/>
          </a:xfrm>
          <a:prstGeom prst="rect">
            <a:avLst/>
          </a:prstGeom>
        </p:spPr>
      </p:pic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D9AE4B53-57EC-42E5-AB8B-3646E5A37366}"/>
              </a:ext>
            </a:extLst>
          </p:cNvPr>
          <p:cNvCxnSpPr>
            <a:cxnSpLocks/>
            <a:stCxn id="66" idx="1"/>
            <a:endCxn id="65" idx="0"/>
          </p:cNvCxnSpPr>
          <p:nvPr/>
        </p:nvCxnSpPr>
        <p:spPr>
          <a:xfrm rot="10800000" flipH="1" flipV="1">
            <a:off x="6819140" y="3343006"/>
            <a:ext cx="3607932" cy="1985812"/>
          </a:xfrm>
          <a:prstGeom prst="bentConnector4">
            <a:avLst>
              <a:gd name="adj1" fmla="val -6336"/>
              <a:gd name="adj2" fmla="val 671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8A259FE-1718-40C7-B292-13DFA7E7D30C}"/>
              </a:ext>
            </a:extLst>
          </p:cNvPr>
          <p:cNvSpPr txBox="1"/>
          <p:nvPr/>
        </p:nvSpPr>
        <p:spPr>
          <a:xfrm>
            <a:off x="10884486" y="2638468"/>
            <a:ext cx="53231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연구자 주관</a:t>
            </a:r>
            <a:endParaRPr lang="ko-KR" altLang="en-US" sz="500" b="1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60D6752-0987-41F5-8A96-0C2441050BC8}"/>
              </a:ext>
            </a:extLst>
          </p:cNvPr>
          <p:cNvCxnSpPr/>
          <p:nvPr/>
        </p:nvCxnSpPr>
        <p:spPr>
          <a:xfrm>
            <a:off x="10701608" y="271905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F899707-BFDB-4FB3-ADCF-8BBF17CC9881}"/>
              </a:ext>
            </a:extLst>
          </p:cNvPr>
          <p:cNvSpPr/>
          <p:nvPr/>
        </p:nvSpPr>
        <p:spPr>
          <a:xfrm>
            <a:off x="7706179" y="1992309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9C6D1E0D-02D6-4647-AEE7-F3A3F75846BE}"/>
              </a:ext>
            </a:extLst>
          </p:cNvPr>
          <p:cNvSpPr/>
          <p:nvPr/>
        </p:nvSpPr>
        <p:spPr>
          <a:xfrm>
            <a:off x="8575374" y="2079592"/>
            <a:ext cx="154928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ECEDF552-1722-4FB9-BBF3-BA4D1E54AF81}"/>
              </a:ext>
            </a:extLst>
          </p:cNvPr>
          <p:cNvCxnSpPr>
            <a:cxnSpLocks/>
          </p:cNvCxnSpPr>
          <p:nvPr/>
        </p:nvCxnSpPr>
        <p:spPr>
          <a:xfrm>
            <a:off x="7790580" y="2259912"/>
            <a:ext cx="0" cy="579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BEF825E-6B14-4330-B078-261EC677A63D}"/>
              </a:ext>
            </a:extLst>
          </p:cNvPr>
          <p:cNvCxnSpPr/>
          <p:nvPr/>
        </p:nvCxnSpPr>
        <p:spPr>
          <a:xfrm>
            <a:off x="7790580" y="236404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500B964-F8EA-4346-B925-FB011B7FDC2E}"/>
              </a:ext>
            </a:extLst>
          </p:cNvPr>
          <p:cNvCxnSpPr/>
          <p:nvPr/>
        </p:nvCxnSpPr>
        <p:spPr>
          <a:xfrm>
            <a:off x="7790580" y="255359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21AFE4-D81D-4EDC-918D-7C16674C1050}"/>
              </a:ext>
            </a:extLst>
          </p:cNvPr>
          <p:cNvSpPr txBox="1"/>
          <p:nvPr/>
        </p:nvSpPr>
        <p:spPr>
          <a:xfrm>
            <a:off x="7966342" y="2285134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 /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BPF</a:t>
            </a:r>
            <a:endParaRPr lang="ko-KR" altLang="en-US" sz="500" b="1" dirty="0"/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2EB0C9-211B-403B-B039-C1D62DFEE003}"/>
              </a:ext>
            </a:extLst>
          </p:cNvPr>
          <p:cNvCxnSpPr>
            <a:cxnSpLocks/>
          </p:cNvCxnSpPr>
          <p:nvPr/>
        </p:nvCxnSpPr>
        <p:spPr>
          <a:xfrm>
            <a:off x="8976073" y="24249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3EC3A6-5FF2-4008-BE96-693DBEFA7139}"/>
              </a:ext>
            </a:extLst>
          </p:cNvPr>
          <p:cNvSpPr txBox="1"/>
          <p:nvPr/>
        </p:nvSpPr>
        <p:spPr>
          <a:xfrm>
            <a:off x="9136493" y="2329552"/>
            <a:ext cx="34976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MSD </a:t>
            </a:r>
            <a:endParaRPr lang="ko-KR" altLang="en-US" sz="5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17DE713-4741-4D72-BCDC-4F12ADA5BA5A}"/>
              </a:ext>
            </a:extLst>
          </p:cNvPr>
          <p:cNvSpPr txBox="1"/>
          <p:nvPr/>
        </p:nvSpPr>
        <p:spPr>
          <a:xfrm>
            <a:off x="7966342" y="2491952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미분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4BDA315-9D14-45BD-8828-FD01A60C3083}"/>
              </a:ext>
            </a:extLst>
          </p:cNvPr>
          <p:cNvCxnSpPr/>
          <p:nvPr/>
        </p:nvCxnSpPr>
        <p:spPr>
          <a:xfrm>
            <a:off x="7790580" y="2759374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B201EFA-F73F-438E-B7BE-6E2CDBB8B1F9}"/>
              </a:ext>
            </a:extLst>
          </p:cNvPr>
          <p:cNvSpPr txBox="1"/>
          <p:nvPr/>
        </p:nvSpPr>
        <p:spPr>
          <a:xfrm>
            <a:off x="7966342" y="2697731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err="1"/>
              <a:t>etc</a:t>
            </a:r>
            <a:r>
              <a:rPr lang="en-US" altLang="ko-KR" sz="500" b="1" dirty="0"/>
              <a:t>…</a:t>
            </a:r>
            <a:endParaRPr lang="ko-KR" altLang="en-US" sz="5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4900FDF-5616-45EA-AC3B-B8CBFA846ADD}"/>
              </a:ext>
            </a:extLst>
          </p:cNvPr>
          <p:cNvSpPr txBox="1"/>
          <p:nvPr/>
        </p:nvSpPr>
        <p:spPr>
          <a:xfrm>
            <a:off x="9141257" y="2530663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DPF (dominant peak frequency)</a:t>
            </a:r>
            <a:endParaRPr lang="ko-KR" altLang="en-US" sz="500" b="1" dirty="0"/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24D0F45-BE67-4054-BDCC-A78249E6A49F}"/>
              </a:ext>
            </a:extLst>
          </p:cNvPr>
          <p:cNvCxnSpPr>
            <a:cxnSpLocks/>
          </p:cNvCxnSpPr>
          <p:nvPr/>
        </p:nvCxnSpPr>
        <p:spPr>
          <a:xfrm>
            <a:off x="8976073" y="26100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C6BC18C-1162-468F-B4D0-E5B0A4BB4221}"/>
              </a:ext>
            </a:extLst>
          </p:cNvPr>
          <p:cNvCxnSpPr>
            <a:cxnSpLocks/>
          </p:cNvCxnSpPr>
          <p:nvPr/>
        </p:nvCxnSpPr>
        <p:spPr>
          <a:xfrm>
            <a:off x="8976073" y="2790432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2696C893-04C9-4038-AF18-F7C6AAA23116}"/>
              </a:ext>
            </a:extLst>
          </p:cNvPr>
          <p:cNvSpPr txBox="1"/>
          <p:nvPr/>
        </p:nvSpPr>
        <p:spPr>
          <a:xfrm>
            <a:off x="9141257" y="2717307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DPP (dominant peak power)</a:t>
            </a:r>
            <a:endParaRPr lang="ko-KR" altLang="en-US" sz="5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238A91-76A2-47FF-AE16-94CDF5041D40}"/>
              </a:ext>
            </a:extLst>
          </p:cNvPr>
          <p:cNvSpPr txBox="1"/>
          <p:nvPr/>
        </p:nvSpPr>
        <p:spPr>
          <a:xfrm>
            <a:off x="9141258" y="2905351"/>
            <a:ext cx="58881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Band power</a:t>
            </a:r>
            <a:endParaRPr lang="ko-KR" altLang="en-US" sz="500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2F6371D-19AC-4040-B236-D887E8C0EC27}"/>
              </a:ext>
            </a:extLst>
          </p:cNvPr>
          <p:cNvCxnSpPr>
            <a:cxnSpLocks/>
          </p:cNvCxnSpPr>
          <p:nvPr/>
        </p:nvCxnSpPr>
        <p:spPr>
          <a:xfrm>
            <a:off x="8976073" y="2971646"/>
            <a:ext cx="159281" cy="4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1B16375F-3D8F-4461-B5CD-ADC7410664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10538" y="2384154"/>
            <a:ext cx="2226645" cy="965860"/>
          </a:xfrm>
          <a:prstGeom prst="bentConnector3">
            <a:avLst>
              <a:gd name="adj1" fmla="val -3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1097FFF1-B75C-42E7-BD26-59E5B9C1040C}"/>
              </a:ext>
            </a:extLst>
          </p:cNvPr>
          <p:cNvGrpSpPr/>
          <p:nvPr/>
        </p:nvGrpSpPr>
        <p:grpSpPr>
          <a:xfrm>
            <a:off x="85853" y="1167515"/>
            <a:ext cx="1497891" cy="1570209"/>
            <a:chOff x="85853" y="1059565"/>
            <a:chExt cx="1497891" cy="1570209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E777BA88-BBA6-434B-9809-0F65B87C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758" y="1601044"/>
              <a:ext cx="1030986" cy="1028730"/>
            </a:xfrm>
            <a:prstGeom prst="rect">
              <a:avLst/>
            </a:prstGeom>
          </p:spPr>
        </p:pic>
        <p:sp>
          <p:nvSpPr>
            <p:cNvPr id="206" name="원호 205">
              <a:extLst>
                <a:ext uri="{FF2B5EF4-FFF2-40B4-BE49-F238E27FC236}">
                  <a16:creationId xmlns:a16="http://schemas.microsoft.com/office/drawing/2014/main" id="{DBADB0F7-E162-47B8-96DB-9A5B4518E2E4}"/>
                </a:ext>
              </a:extLst>
            </p:cNvPr>
            <p:cNvSpPr/>
            <p:nvPr/>
          </p:nvSpPr>
          <p:spPr>
            <a:xfrm flipV="1">
              <a:off x="85853" y="1059565"/>
              <a:ext cx="907921" cy="971090"/>
            </a:xfrm>
            <a:prstGeom prst="arc">
              <a:avLst>
                <a:gd name="adj1" fmla="val 16268320"/>
                <a:gd name="adj2" fmla="val 2103876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원호 207">
              <a:extLst>
                <a:ext uri="{FF2B5EF4-FFF2-40B4-BE49-F238E27FC236}">
                  <a16:creationId xmlns:a16="http://schemas.microsoft.com/office/drawing/2014/main" id="{E53113AC-C82C-48A3-928B-1D03463EBE0D}"/>
                </a:ext>
              </a:extLst>
            </p:cNvPr>
            <p:cNvSpPr/>
            <p:nvPr/>
          </p:nvSpPr>
          <p:spPr>
            <a:xfrm flipV="1">
              <a:off x="144441" y="1118510"/>
              <a:ext cx="907921" cy="971090"/>
            </a:xfrm>
            <a:prstGeom prst="arc">
              <a:avLst>
                <a:gd name="adj1" fmla="val 16199995"/>
                <a:gd name="adj2" fmla="val 11942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원호 208">
              <a:extLst>
                <a:ext uri="{FF2B5EF4-FFF2-40B4-BE49-F238E27FC236}">
                  <a16:creationId xmlns:a16="http://schemas.microsoft.com/office/drawing/2014/main" id="{5CF24B9E-02A8-4B6F-A3FE-C484F2A8AB2A}"/>
                </a:ext>
              </a:extLst>
            </p:cNvPr>
            <p:cNvSpPr/>
            <p:nvPr/>
          </p:nvSpPr>
          <p:spPr>
            <a:xfrm flipV="1">
              <a:off x="262549" y="1239985"/>
              <a:ext cx="907921" cy="971090"/>
            </a:xfrm>
            <a:prstGeom prst="arc">
              <a:avLst>
                <a:gd name="adj1" fmla="val 17176074"/>
                <a:gd name="adj2" fmla="val 20719683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원호 209">
              <a:extLst>
                <a:ext uri="{FF2B5EF4-FFF2-40B4-BE49-F238E27FC236}">
                  <a16:creationId xmlns:a16="http://schemas.microsoft.com/office/drawing/2014/main" id="{6B849240-ED28-4D1C-9857-CE5A9D8F8629}"/>
                </a:ext>
              </a:extLst>
            </p:cNvPr>
            <p:cNvSpPr/>
            <p:nvPr/>
          </p:nvSpPr>
          <p:spPr>
            <a:xfrm flipV="1">
              <a:off x="335474" y="1270946"/>
              <a:ext cx="907921" cy="971090"/>
            </a:xfrm>
            <a:prstGeom prst="arc">
              <a:avLst>
                <a:gd name="adj1" fmla="val 17578329"/>
                <a:gd name="adj2" fmla="val 20414838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원호 210">
              <a:extLst>
                <a:ext uri="{FF2B5EF4-FFF2-40B4-BE49-F238E27FC236}">
                  <a16:creationId xmlns:a16="http://schemas.microsoft.com/office/drawing/2014/main" id="{34028EBF-D762-4BA0-A254-FD9F07101B06}"/>
                </a:ext>
              </a:extLst>
            </p:cNvPr>
            <p:cNvSpPr/>
            <p:nvPr/>
          </p:nvSpPr>
          <p:spPr>
            <a:xfrm flipV="1">
              <a:off x="412516" y="1321885"/>
              <a:ext cx="907921" cy="971090"/>
            </a:xfrm>
            <a:prstGeom prst="arc">
              <a:avLst>
                <a:gd name="adj1" fmla="val 17516905"/>
                <a:gd name="adj2" fmla="val 19880051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원호 211">
              <a:extLst>
                <a:ext uri="{FF2B5EF4-FFF2-40B4-BE49-F238E27FC236}">
                  <a16:creationId xmlns:a16="http://schemas.microsoft.com/office/drawing/2014/main" id="{89F75111-E75B-4592-9CBE-6AD6F2014EA1}"/>
                </a:ext>
              </a:extLst>
            </p:cNvPr>
            <p:cNvSpPr/>
            <p:nvPr/>
          </p:nvSpPr>
          <p:spPr>
            <a:xfrm flipV="1">
              <a:off x="469933" y="1389242"/>
              <a:ext cx="907921" cy="971090"/>
            </a:xfrm>
            <a:prstGeom prst="arc">
              <a:avLst>
                <a:gd name="adj1" fmla="val 18084540"/>
                <a:gd name="adj2" fmla="val 20014275"/>
              </a:avLst>
            </a:prstGeom>
            <a:ln w="28575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DD4E8AE2-9F32-40A9-ACA8-D6E685228DB3}"/>
              </a:ext>
            </a:extLst>
          </p:cNvPr>
          <p:cNvSpPr txBox="1"/>
          <p:nvPr/>
        </p:nvSpPr>
        <p:spPr>
          <a:xfrm>
            <a:off x="5109873" y="6342125"/>
            <a:ext cx="2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[IRIS HRV Flow]</a:t>
            </a:r>
            <a:endParaRPr lang="ko-KR" altLang="en-US" sz="2400" b="1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649496" y="1432103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[IRIS]</a:t>
            </a:r>
            <a:endParaRPr lang="ko-KR" altLang="en-US" sz="1400" b="1" dirty="0"/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26482D43-E432-40F9-BA64-80FD980CFF3D}"/>
              </a:ext>
            </a:extLst>
          </p:cNvPr>
          <p:cNvCxnSpPr>
            <a:cxnSpLocks/>
            <a:stCxn id="103" idx="3"/>
            <a:endCxn id="100" idx="1"/>
          </p:cNvCxnSpPr>
          <p:nvPr/>
        </p:nvCxnSpPr>
        <p:spPr>
          <a:xfrm flipV="1">
            <a:off x="5831234" y="2092959"/>
            <a:ext cx="480762" cy="15398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075E6B71-9422-424E-9671-B07C12D71ED3}"/>
              </a:ext>
            </a:extLst>
          </p:cNvPr>
          <p:cNvSpPr/>
          <p:nvPr/>
        </p:nvSpPr>
        <p:spPr>
          <a:xfrm>
            <a:off x="10167889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CC60072-BC51-4BB0-8135-A1341F3A4761}"/>
              </a:ext>
            </a:extLst>
          </p:cNvPr>
          <p:cNvSpPr/>
          <p:nvPr/>
        </p:nvSpPr>
        <p:spPr>
          <a:xfrm>
            <a:off x="6311996" y="1959926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C728417-BB53-402B-918D-5EB8362E3734}"/>
              </a:ext>
            </a:extLst>
          </p:cNvPr>
          <p:cNvCxnSpPr>
            <a:cxnSpLocks/>
          </p:cNvCxnSpPr>
          <p:nvPr/>
        </p:nvCxnSpPr>
        <p:spPr>
          <a:xfrm>
            <a:off x="6462053" y="2231275"/>
            <a:ext cx="0" cy="466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B995C73-556D-489D-9E64-DDB239FA87D1}"/>
              </a:ext>
            </a:extLst>
          </p:cNvPr>
          <p:cNvCxnSpPr/>
          <p:nvPr/>
        </p:nvCxnSpPr>
        <p:spPr>
          <a:xfrm>
            <a:off x="6462053" y="239392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9B5637A-24A8-4489-9FD6-45B2682241E7}"/>
              </a:ext>
            </a:extLst>
          </p:cNvPr>
          <p:cNvSpPr txBox="1"/>
          <p:nvPr/>
        </p:nvSpPr>
        <p:spPr>
          <a:xfrm>
            <a:off x="6625822" y="2307509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87766A-14D0-4F8A-88C8-5AF7B98B5CAB}"/>
              </a:ext>
            </a:extLst>
          </p:cNvPr>
          <p:cNvSpPr/>
          <p:nvPr/>
        </p:nvSpPr>
        <p:spPr>
          <a:xfrm>
            <a:off x="4897784" y="3406815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Cleaning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BC0A48F-C815-4814-95BC-1E5032A9CDBE}"/>
              </a:ext>
            </a:extLst>
          </p:cNvPr>
          <p:cNvCxnSpPr>
            <a:cxnSpLocks/>
          </p:cNvCxnSpPr>
          <p:nvPr/>
        </p:nvCxnSpPr>
        <p:spPr>
          <a:xfrm>
            <a:off x="5019188" y="3868382"/>
            <a:ext cx="0" cy="4508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9C03BE-C073-4D86-AC5B-4ED80056FBCB}"/>
              </a:ext>
            </a:extLst>
          </p:cNvPr>
          <p:cNvCxnSpPr>
            <a:cxnSpLocks/>
          </p:cNvCxnSpPr>
          <p:nvPr/>
        </p:nvCxnSpPr>
        <p:spPr>
          <a:xfrm>
            <a:off x="5019188" y="3980051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8316CC8-F8E8-4033-B5A3-985A08029B34}"/>
              </a:ext>
            </a:extLst>
          </p:cNvPr>
          <p:cNvSpPr txBox="1"/>
          <p:nvPr/>
        </p:nvSpPr>
        <p:spPr>
          <a:xfrm>
            <a:off x="5186828" y="3895675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이상치</a:t>
            </a:r>
            <a:r>
              <a:rPr lang="en-US" altLang="ko-KR" sz="500" b="1" dirty="0"/>
              <a:t>(outlier) </a:t>
            </a:r>
            <a:r>
              <a:rPr lang="ko-KR" altLang="en-US" sz="500" b="1" dirty="0"/>
              <a:t>제거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8912111-5576-44EB-A407-78820291E71A}"/>
              </a:ext>
            </a:extLst>
          </p:cNvPr>
          <p:cNvCxnSpPr>
            <a:cxnSpLocks/>
          </p:cNvCxnSpPr>
          <p:nvPr/>
        </p:nvCxnSpPr>
        <p:spPr>
          <a:xfrm>
            <a:off x="5019188" y="4172579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751DCEE-1E33-4C41-AB89-E5BB4B5AB0F8}"/>
              </a:ext>
            </a:extLst>
          </p:cNvPr>
          <p:cNvSpPr txBox="1"/>
          <p:nvPr/>
        </p:nvSpPr>
        <p:spPr>
          <a:xfrm>
            <a:off x="5186828" y="4088203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눈 깜박임 제거</a:t>
            </a: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21349865-7E74-40BF-853E-64ED5700FCE7}"/>
              </a:ext>
            </a:extLst>
          </p:cNvPr>
          <p:cNvSpPr/>
          <p:nvPr/>
        </p:nvSpPr>
        <p:spPr>
          <a:xfrm>
            <a:off x="4547260" y="3588241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BC8E410-7851-4919-BCBE-0FFC0297434B}"/>
              </a:ext>
            </a:extLst>
          </p:cNvPr>
          <p:cNvCxnSpPr>
            <a:cxnSpLocks/>
          </p:cNvCxnSpPr>
          <p:nvPr/>
        </p:nvCxnSpPr>
        <p:spPr>
          <a:xfrm rot="5400000">
            <a:off x="8130277" y="2544857"/>
            <a:ext cx="987082" cy="426557"/>
          </a:xfrm>
          <a:prstGeom prst="bentConnector3">
            <a:avLst>
              <a:gd name="adj1" fmla="val 1001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30AF6C7-0F3F-446B-9B7F-7F22A1CF188B}"/>
              </a:ext>
            </a:extLst>
          </p:cNvPr>
          <p:cNvSpPr/>
          <p:nvPr/>
        </p:nvSpPr>
        <p:spPr>
          <a:xfrm>
            <a:off x="2513782" y="5038271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2EC4DC8-C368-447E-ABEF-2B28BCFB5D9F}"/>
              </a:ext>
            </a:extLst>
          </p:cNvPr>
          <p:cNvCxnSpPr>
            <a:cxnSpLocks/>
          </p:cNvCxnSpPr>
          <p:nvPr/>
        </p:nvCxnSpPr>
        <p:spPr>
          <a:xfrm>
            <a:off x="2663839" y="5309620"/>
            <a:ext cx="0" cy="33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287E8F11-66E7-403B-A4D0-6488D2F33261}"/>
              </a:ext>
            </a:extLst>
          </p:cNvPr>
          <p:cNvCxnSpPr/>
          <p:nvPr/>
        </p:nvCxnSpPr>
        <p:spPr>
          <a:xfrm>
            <a:off x="2663839" y="5472270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C32B46-569A-4B16-9845-B147BD10C4B6}"/>
              </a:ext>
            </a:extLst>
          </p:cNvPr>
          <p:cNvSpPr txBox="1"/>
          <p:nvPr/>
        </p:nvSpPr>
        <p:spPr>
          <a:xfrm>
            <a:off x="2827608" y="5385854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1F44D60A-BF92-4336-AE06-8E148AF0A5C8}"/>
              </a:ext>
            </a:extLst>
          </p:cNvPr>
          <p:cNvSpPr/>
          <p:nvPr/>
        </p:nvSpPr>
        <p:spPr>
          <a:xfrm>
            <a:off x="3609543" y="5150273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EB6C54D-22B1-4BA5-9D90-B52410266866}"/>
              </a:ext>
            </a:extLst>
          </p:cNvPr>
          <p:cNvSpPr/>
          <p:nvPr/>
        </p:nvSpPr>
        <p:spPr>
          <a:xfrm>
            <a:off x="3921942" y="5041518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9C51EE5-6207-477C-81DF-E3478259F291}"/>
              </a:ext>
            </a:extLst>
          </p:cNvPr>
          <p:cNvCxnSpPr>
            <a:cxnSpLocks/>
          </p:cNvCxnSpPr>
          <p:nvPr/>
        </p:nvCxnSpPr>
        <p:spPr>
          <a:xfrm>
            <a:off x="4006343" y="5309121"/>
            <a:ext cx="0" cy="299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4BCB73E-0175-4333-AC55-D027C0095067}"/>
              </a:ext>
            </a:extLst>
          </p:cNvPr>
          <p:cNvCxnSpPr/>
          <p:nvPr/>
        </p:nvCxnSpPr>
        <p:spPr>
          <a:xfrm>
            <a:off x="4005840" y="5471396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4B3D50D-E29A-4711-8A02-DE8722C5FBF2}"/>
              </a:ext>
            </a:extLst>
          </p:cNvPr>
          <p:cNvSpPr txBox="1"/>
          <p:nvPr/>
        </p:nvSpPr>
        <p:spPr>
          <a:xfrm>
            <a:off x="4181602" y="5392487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</a:t>
            </a:r>
            <a:endParaRPr lang="ko-KR" altLang="en-US" sz="500" b="1" dirty="0"/>
          </a:p>
        </p:txBody>
      </p:sp>
      <p:sp>
        <p:nvSpPr>
          <p:cNvPr id="141" name="화살표: 오른쪽 140">
            <a:extLst>
              <a:ext uri="{FF2B5EF4-FFF2-40B4-BE49-F238E27FC236}">
                <a16:creationId xmlns:a16="http://schemas.microsoft.com/office/drawing/2014/main" id="{B87A7F29-763B-471D-BE7B-F21CA633E16C}"/>
              </a:ext>
            </a:extLst>
          </p:cNvPr>
          <p:cNvSpPr/>
          <p:nvPr/>
        </p:nvSpPr>
        <p:spPr>
          <a:xfrm>
            <a:off x="4818605" y="5130002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13E396-9A8D-4066-BCD6-C18383CC47F2}"/>
              </a:ext>
            </a:extLst>
          </p:cNvPr>
          <p:cNvSpPr/>
          <p:nvPr/>
        </p:nvSpPr>
        <p:spPr>
          <a:xfrm>
            <a:off x="6761581" y="4919384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F2ACC8C-8904-4455-A37A-B89C5733AB52}"/>
              </a:ext>
            </a:extLst>
          </p:cNvPr>
          <p:cNvCxnSpPr>
            <a:cxnSpLocks/>
          </p:cNvCxnSpPr>
          <p:nvPr/>
        </p:nvCxnSpPr>
        <p:spPr>
          <a:xfrm>
            <a:off x="6952615" y="5384884"/>
            <a:ext cx="0" cy="384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28F0A8A-957D-4B90-9E64-F97963F5B530}"/>
              </a:ext>
            </a:extLst>
          </p:cNvPr>
          <p:cNvCxnSpPr/>
          <p:nvPr/>
        </p:nvCxnSpPr>
        <p:spPr>
          <a:xfrm>
            <a:off x="6960235" y="5523632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B511CEA3-48F6-4442-938C-DF6072AE636D}"/>
              </a:ext>
            </a:extLst>
          </p:cNvPr>
          <p:cNvSpPr txBox="1"/>
          <p:nvPr/>
        </p:nvSpPr>
        <p:spPr>
          <a:xfrm>
            <a:off x="7143114" y="5439256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B91375D-C560-4A08-960D-FD2173DB3E1B}"/>
              </a:ext>
            </a:extLst>
          </p:cNvPr>
          <p:cNvCxnSpPr>
            <a:cxnSpLocks/>
            <a:stCxn id="147" idx="3"/>
            <a:endCxn id="44" idx="0"/>
          </p:cNvCxnSpPr>
          <p:nvPr/>
        </p:nvCxnSpPr>
        <p:spPr>
          <a:xfrm>
            <a:off x="7847431" y="5145331"/>
            <a:ext cx="653939" cy="7324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79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671" y="6345330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5CB6C-F40C-41F8-B279-95BB278F8E7B}"/>
              </a:ext>
            </a:extLst>
          </p:cNvPr>
          <p:cNvSpPr txBox="1"/>
          <p:nvPr/>
        </p:nvSpPr>
        <p:spPr>
          <a:xfrm>
            <a:off x="779929" y="1945341"/>
            <a:ext cx="74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Optical Flow </a:t>
            </a:r>
            <a:r>
              <a:rPr lang="ko-KR" altLang="en-US" dirty="0"/>
              <a:t>추출 방법 정의</a:t>
            </a:r>
            <a:r>
              <a:rPr lang="en-US" altLang="ko-KR" dirty="0"/>
              <a:t>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F348633-A2D6-4CE8-8CFA-F1A8862A8C97}"/>
              </a:ext>
            </a:extLst>
          </p:cNvPr>
          <p:cNvGraphicFramePr>
            <a:graphicFrameLocks noGrp="1"/>
          </p:cNvGraphicFramePr>
          <p:nvPr/>
        </p:nvGraphicFramePr>
        <p:xfrm>
          <a:off x="1132178" y="2501900"/>
          <a:ext cx="91215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318">
                  <a:extLst>
                    <a:ext uri="{9D8B030D-6E8A-4147-A177-3AD203B41FA5}">
                      <a16:colId xmlns:a16="http://schemas.microsoft.com/office/drawing/2014/main" val="4167900734"/>
                    </a:ext>
                  </a:extLst>
                </a:gridCol>
                <a:gridCol w="1824318">
                  <a:extLst>
                    <a:ext uri="{9D8B030D-6E8A-4147-A177-3AD203B41FA5}">
                      <a16:colId xmlns:a16="http://schemas.microsoft.com/office/drawing/2014/main" val="984415265"/>
                    </a:ext>
                  </a:extLst>
                </a:gridCol>
                <a:gridCol w="1824318">
                  <a:extLst>
                    <a:ext uri="{9D8B030D-6E8A-4147-A177-3AD203B41FA5}">
                      <a16:colId xmlns:a16="http://schemas.microsoft.com/office/drawing/2014/main" val="2504478420"/>
                    </a:ext>
                  </a:extLst>
                </a:gridCol>
                <a:gridCol w="1824318">
                  <a:extLst>
                    <a:ext uri="{9D8B030D-6E8A-4147-A177-3AD203B41FA5}">
                      <a16:colId xmlns:a16="http://schemas.microsoft.com/office/drawing/2014/main" val="1742965865"/>
                    </a:ext>
                  </a:extLst>
                </a:gridCol>
                <a:gridCol w="1824318">
                  <a:extLst>
                    <a:ext uri="{9D8B030D-6E8A-4147-A177-3AD203B41FA5}">
                      <a16:colId xmlns:a16="http://schemas.microsoft.com/office/drawing/2014/main" val="357262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Farneback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SparseToDense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PCAFlow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DeepFlow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12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Canny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7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34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Laplacian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63818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95DDD94-2F90-4819-9611-C6D2CFDF67D5}"/>
              </a:ext>
            </a:extLst>
          </p:cNvPr>
          <p:cNvSpPr/>
          <p:nvPr/>
        </p:nvSpPr>
        <p:spPr>
          <a:xfrm>
            <a:off x="1230789" y="4697506"/>
            <a:ext cx="1225540" cy="11654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Image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A26FC11-1B8F-4EA0-8AF7-822A7EB9D2B2}"/>
              </a:ext>
            </a:extLst>
          </p:cNvPr>
          <p:cNvSpPr/>
          <p:nvPr/>
        </p:nvSpPr>
        <p:spPr>
          <a:xfrm>
            <a:off x="2617693" y="5153038"/>
            <a:ext cx="322730" cy="261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06295-3033-4A00-B4FA-CD47A099B6B4}"/>
              </a:ext>
            </a:extLst>
          </p:cNvPr>
          <p:cNvSpPr/>
          <p:nvPr/>
        </p:nvSpPr>
        <p:spPr>
          <a:xfrm>
            <a:off x="3128682" y="4697506"/>
            <a:ext cx="1225540" cy="1225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Optical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Flow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297F5-AD47-4099-B24D-EB6259E14FB0}"/>
              </a:ext>
            </a:extLst>
          </p:cNvPr>
          <p:cNvSpPr txBox="1"/>
          <p:nvPr/>
        </p:nvSpPr>
        <p:spPr>
          <a:xfrm>
            <a:off x="4901839" y="4402131"/>
            <a:ext cx="5351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검증방법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초 간격으로 빛을 쏘고 동공 반응이 크게 나타나는 영상 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크기와 각도로 이루어진 </a:t>
            </a:r>
            <a:r>
              <a:rPr lang="en-US" altLang="ko-KR" dirty="0"/>
              <a:t>OF</a:t>
            </a:r>
            <a:r>
              <a:rPr lang="ko-KR" altLang="en-US" dirty="0"/>
              <a:t>을 위 방법으로 추출하고 저장해서 주기성을 띄는 동공반응이 나타나는지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797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8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3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696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2668113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1594832" y="2500252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3D2595-D1EE-41B7-94AD-B59A53F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2" y="5073943"/>
            <a:ext cx="1808961" cy="1193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96FC9-C0CB-493A-A6A7-C9C1E7F4BFB3}"/>
              </a:ext>
            </a:extLst>
          </p:cNvPr>
          <p:cNvSpPr txBox="1"/>
          <p:nvPr/>
        </p:nvSpPr>
        <p:spPr>
          <a:xfrm>
            <a:off x="673100" y="4766166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[PPG]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46207CA-5228-4CDE-B859-996312BA33EF}"/>
              </a:ext>
            </a:extLst>
          </p:cNvPr>
          <p:cNvSpPr/>
          <p:nvPr/>
        </p:nvSpPr>
        <p:spPr>
          <a:xfrm>
            <a:off x="2134350" y="514999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9B50A-38A4-4AA5-88AF-1C90543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37" y="5041873"/>
            <a:ext cx="1237133" cy="130025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E12F2134-2376-4CCC-867F-ABDE47CC77B7}"/>
              </a:ext>
            </a:extLst>
          </p:cNvPr>
          <p:cNvGraphicFramePr>
            <a:graphicFrameLocks noGrp="1"/>
          </p:cNvGraphicFramePr>
          <p:nvPr/>
        </p:nvGraphicFramePr>
        <p:xfrm>
          <a:off x="3664222" y="2144901"/>
          <a:ext cx="21344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60">
                  <a:extLst>
                    <a:ext uri="{9D8B030D-6E8A-4147-A177-3AD203B41FA5}">
                      <a16:colId xmlns:a16="http://schemas.microsoft.com/office/drawing/2014/main" val="321402125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4241347790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1638570634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805117439"/>
                    </a:ext>
                  </a:extLst>
                </a:gridCol>
                <a:gridCol w="364033">
                  <a:extLst>
                    <a:ext uri="{9D8B030D-6E8A-4147-A177-3AD203B41FA5}">
                      <a16:colId xmlns:a16="http://schemas.microsoft.com/office/drawing/2014/main" val="356799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</a:t>
                      </a:r>
                      <a:r>
                        <a:rPr lang="en-US" altLang="ko-KR" sz="700" dirty="0"/>
                        <a:t>n-1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Fn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3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097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EAA40-125A-4A0D-AD38-6C7BA98B2ABD}"/>
              </a:ext>
            </a:extLst>
          </p:cNvPr>
          <p:cNvSpPr txBox="1"/>
          <p:nvPr/>
        </p:nvSpPr>
        <p:spPr>
          <a:xfrm>
            <a:off x="4244685" y="1851913"/>
            <a:ext cx="917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Raw Data</a:t>
            </a:r>
            <a:endParaRPr lang="ko-KR" altLang="en-US" sz="12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BB1A80-2368-4E24-8F51-D668CFF8201C}"/>
              </a:ext>
            </a:extLst>
          </p:cNvPr>
          <p:cNvCxnSpPr>
            <a:cxnSpLocks/>
          </p:cNvCxnSpPr>
          <p:nvPr/>
        </p:nvCxnSpPr>
        <p:spPr>
          <a:xfrm>
            <a:off x="108999" y="4728933"/>
            <a:ext cx="118559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C623193-D7B4-4049-92B0-069F69F8B512}"/>
              </a:ext>
            </a:extLst>
          </p:cNvPr>
          <p:cNvSpPr/>
          <p:nvPr/>
        </p:nvSpPr>
        <p:spPr>
          <a:xfrm rot="5400000">
            <a:off x="3940467" y="3085847"/>
            <a:ext cx="325823" cy="888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D538A34-8AC5-4784-B3CF-08F35D144D28}"/>
              </a:ext>
            </a:extLst>
          </p:cNvPr>
          <p:cNvSpPr/>
          <p:nvPr/>
        </p:nvSpPr>
        <p:spPr>
          <a:xfrm>
            <a:off x="6445009" y="5079485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0A88E-93A6-4132-8B21-3FEB98F2A667}"/>
              </a:ext>
            </a:extLst>
          </p:cNvPr>
          <p:cNvSpPr/>
          <p:nvPr/>
        </p:nvSpPr>
        <p:spPr>
          <a:xfrm>
            <a:off x="3514810" y="3410491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Selection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A03305-0E33-42F7-9BBD-ADF6A2C73CF9}"/>
              </a:ext>
            </a:extLst>
          </p:cNvPr>
          <p:cNvCxnSpPr>
            <a:cxnSpLocks/>
          </p:cNvCxnSpPr>
          <p:nvPr/>
        </p:nvCxnSpPr>
        <p:spPr>
          <a:xfrm>
            <a:off x="3547139" y="3879088"/>
            <a:ext cx="0" cy="589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1BE8A-4219-4CD3-9A5F-7874EA26677A}"/>
              </a:ext>
            </a:extLst>
          </p:cNvPr>
          <p:cNvCxnSpPr>
            <a:cxnSpLocks/>
          </p:cNvCxnSpPr>
          <p:nvPr/>
        </p:nvCxnSpPr>
        <p:spPr>
          <a:xfrm>
            <a:off x="3547139" y="3990757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7DFAC-BBA6-4AED-B49B-99073F14ADD6}"/>
              </a:ext>
            </a:extLst>
          </p:cNvPr>
          <p:cNvSpPr txBox="1"/>
          <p:nvPr/>
        </p:nvSpPr>
        <p:spPr>
          <a:xfrm>
            <a:off x="3714779" y="3906381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사람 마다 다른 자율신경계 환 영역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6F98F4-0DB7-4F6E-B86E-F0ABBD5D8151}"/>
              </a:ext>
            </a:extLst>
          </p:cNvPr>
          <p:cNvCxnSpPr>
            <a:cxnSpLocks/>
          </p:cNvCxnSpPr>
          <p:nvPr/>
        </p:nvCxnSpPr>
        <p:spPr>
          <a:xfrm>
            <a:off x="3547139" y="4183285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FC13E6-8404-495B-8FAA-6D2D93BC4626}"/>
              </a:ext>
            </a:extLst>
          </p:cNvPr>
          <p:cNvSpPr txBox="1"/>
          <p:nvPr/>
        </p:nvSpPr>
        <p:spPr>
          <a:xfrm>
            <a:off x="3714779" y="4098909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교감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부교감 연결 영역의 차이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65F2C3-BA50-4E63-A010-29A144A70F8A}"/>
              </a:ext>
            </a:extLst>
          </p:cNvPr>
          <p:cNvCxnSpPr>
            <a:cxnSpLocks/>
          </p:cNvCxnSpPr>
          <p:nvPr/>
        </p:nvCxnSpPr>
        <p:spPr>
          <a:xfrm>
            <a:off x="3547139" y="4375812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C357AA-58A6-4820-A887-A43F0BD2F76D}"/>
              </a:ext>
            </a:extLst>
          </p:cNvPr>
          <p:cNvSpPr txBox="1"/>
          <p:nvPr/>
        </p:nvSpPr>
        <p:spPr>
          <a:xfrm>
            <a:off x="3714779" y="4291436"/>
            <a:ext cx="12192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HF</a:t>
            </a:r>
            <a:r>
              <a:rPr lang="ko-KR" altLang="en-US" sz="500" b="1" dirty="0"/>
              <a:t>사용 </a:t>
            </a:r>
            <a:r>
              <a:rPr lang="en-US" altLang="ko-KR" sz="500" b="1" dirty="0"/>
              <a:t>Feature, LF</a:t>
            </a:r>
            <a:r>
              <a:rPr lang="ko-KR" altLang="en-US" sz="500" b="1" dirty="0"/>
              <a:t> 사용 </a:t>
            </a:r>
            <a:r>
              <a:rPr lang="en-US" altLang="ko-KR" sz="500" b="1" dirty="0"/>
              <a:t>Feature </a:t>
            </a:r>
            <a:r>
              <a:rPr lang="ko-KR" altLang="en-US" sz="500" b="1" dirty="0"/>
              <a:t>구분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395EE84-09A9-4879-A797-ABD14640F4D2}"/>
              </a:ext>
            </a:extLst>
          </p:cNvPr>
          <p:cNvSpPr/>
          <p:nvPr/>
        </p:nvSpPr>
        <p:spPr>
          <a:xfrm>
            <a:off x="3376078" y="2443878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CFE56-6EBA-49F5-B1E2-4A579A3547C8}"/>
              </a:ext>
            </a:extLst>
          </p:cNvPr>
          <p:cNvSpPr txBox="1"/>
          <p:nvPr/>
        </p:nvSpPr>
        <p:spPr>
          <a:xfrm>
            <a:off x="1939759" y="2101734"/>
            <a:ext cx="1384167" cy="646331"/>
          </a:xfrm>
          <a:prstGeom prst="rect">
            <a:avLst/>
          </a:prstGeom>
          <a:noFill/>
          <a:ln>
            <a:solidFill>
              <a:srgbClr val="5E97E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Feature </a:t>
            </a:r>
            <a:r>
              <a:rPr lang="ko-KR" altLang="en-US" sz="1200" b="1" dirty="0"/>
              <a:t>정의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및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데이터 추출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9AF944-1ABC-44A2-983D-B7761FF00BC5}"/>
              </a:ext>
            </a:extLst>
          </p:cNvPr>
          <p:cNvCxnSpPr>
            <a:cxnSpLocks/>
          </p:cNvCxnSpPr>
          <p:nvPr/>
        </p:nvCxnSpPr>
        <p:spPr>
          <a:xfrm>
            <a:off x="2178454" y="2757164"/>
            <a:ext cx="0" cy="930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E80426B-E357-481F-B02A-6B55FE16CE3F}"/>
              </a:ext>
            </a:extLst>
          </p:cNvPr>
          <p:cNvCxnSpPr/>
          <p:nvPr/>
        </p:nvCxnSpPr>
        <p:spPr>
          <a:xfrm>
            <a:off x="2185447" y="2892121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B7E1D6-CDC4-481F-AEB1-E2D091A54B26}"/>
              </a:ext>
            </a:extLst>
          </p:cNvPr>
          <p:cNvSpPr txBox="1"/>
          <p:nvPr/>
        </p:nvSpPr>
        <p:spPr>
          <a:xfrm>
            <a:off x="2351816" y="2807745"/>
            <a:ext cx="73387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Magnitude</a:t>
            </a:r>
            <a:endParaRPr lang="ko-KR" altLang="en-US" sz="800" b="1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E411D8-EE69-48FC-8576-24F60224B3F3}"/>
              </a:ext>
            </a:extLst>
          </p:cNvPr>
          <p:cNvCxnSpPr/>
          <p:nvPr/>
        </p:nvCxnSpPr>
        <p:spPr>
          <a:xfrm>
            <a:off x="2185447" y="3186454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D90EDF2-DEE9-4054-B420-80BC2AE1FBDF}"/>
              </a:ext>
            </a:extLst>
          </p:cNvPr>
          <p:cNvSpPr txBox="1"/>
          <p:nvPr/>
        </p:nvSpPr>
        <p:spPr>
          <a:xfrm>
            <a:off x="2352123" y="3065378"/>
            <a:ext cx="65496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Angular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F93CA2-648E-400E-A7BC-2CC7F2FEA815}"/>
              </a:ext>
            </a:extLst>
          </p:cNvPr>
          <p:cNvSpPr txBox="1"/>
          <p:nvPr/>
        </p:nvSpPr>
        <p:spPr>
          <a:xfrm>
            <a:off x="7882803" y="5877825"/>
            <a:ext cx="123713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HF, LF, HRV </a:t>
            </a:r>
            <a:r>
              <a:rPr lang="ko-KR" altLang="en-US" sz="1100" b="1" dirty="0"/>
              <a:t>값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구하기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F7BFED-7AEC-46C8-850D-F0A9160A83C3}"/>
              </a:ext>
            </a:extLst>
          </p:cNvPr>
          <p:cNvSpPr/>
          <p:nvPr/>
        </p:nvSpPr>
        <p:spPr>
          <a:xfrm>
            <a:off x="10502954" y="1925253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D6CE94E-D225-485B-9A1A-E27007FAFA03}"/>
              </a:ext>
            </a:extLst>
          </p:cNvPr>
          <p:cNvSpPr/>
          <p:nvPr/>
        </p:nvSpPr>
        <p:spPr>
          <a:xfrm>
            <a:off x="7394752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90BB56-6C60-4813-979D-A62CBAE25CB3}"/>
              </a:ext>
            </a:extLst>
          </p:cNvPr>
          <p:cNvSpPr/>
          <p:nvPr/>
        </p:nvSpPr>
        <p:spPr>
          <a:xfrm>
            <a:off x="8747439" y="1998529"/>
            <a:ext cx="136006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데이터 추출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72BE10-9B7D-4DD6-8F8A-EFE79F5FB5EA}"/>
              </a:ext>
            </a:extLst>
          </p:cNvPr>
          <p:cNvCxnSpPr>
            <a:cxnSpLocks/>
          </p:cNvCxnSpPr>
          <p:nvPr/>
        </p:nvCxnSpPr>
        <p:spPr>
          <a:xfrm>
            <a:off x="10693988" y="2390753"/>
            <a:ext cx="0" cy="547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049B365-7A72-4333-A0F2-80F305672138}"/>
              </a:ext>
            </a:extLst>
          </p:cNvPr>
          <p:cNvCxnSpPr/>
          <p:nvPr/>
        </p:nvCxnSpPr>
        <p:spPr>
          <a:xfrm>
            <a:off x="10701608" y="2529501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DA676-19E3-46F4-A02C-E25EC8061713}"/>
              </a:ext>
            </a:extLst>
          </p:cNvPr>
          <p:cNvSpPr txBox="1"/>
          <p:nvPr/>
        </p:nvSpPr>
        <p:spPr>
          <a:xfrm>
            <a:off x="10884487" y="2445125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C12340-BA68-46D0-A42A-6C677F3641F8}"/>
              </a:ext>
            </a:extLst>
          </p:cNvPr>
          <p:cNvSpPr/>
          <p:nvPr/>
        </p:nvSpPr>
        <p:spPr>
          <a:xfrm>
            <a:off x="6819140" y="3209973"/>
            <a:ext cx="159761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 LF, HRV </a:t>
            </a:r>
            <a:r>
              <a:rPr lang="ko-KR" altLang="en-US" sz="1200" b="1" dirty="0">
                <a:solidFill>
                  <a:schemeClr val="tx1"/>
                </a:solidFill>
              </a:rPr>
              <a:t>구하기</a:t>
            </a:r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C814A76F-C26A-487D-A1C5-A8D1405D86F2}"/>
              </a:ext>
            </a:extLst>
          </p:cNvPr>
          <p:cNvSpPr/>
          <p:nvPr/>
        </p:nvSpPr>
        <p:spPr>
          <a:xfrm>
            <a:off x="9515605" y="5328818"/>
            <a:ext cx="1822934" cy="63046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일치율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&gt;=95%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F093B4C-B1E4-49F8-88FF-7739EE5535A5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rot="10800000" flipH="1">
            <a:off x="9515604" y="2151201"/>
            <a:ext cx="2073199" cy="3492849"/>
          </a:xfrm>
          <a:prstGeom prst="bentConnector5">
            <a:avLst>
              <a:gd name="adj1" fmla="val -5216"/>
              <a:gd name="adj2" fmla="val 20504"/>
              <a:gd name="adj3" fmla="val 1154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8E3A6D1-84ED-4F49-846E-23D572D77381}"/>
              </a:ext>
            </a:extLst>
          </p:cNvPr>
          <p:cNvCxnSpPr>
            <a:cxnSpLocks/>
            <a:stCxn id="44" idx="2"/>
            <a:endCxn id="65" idx="2"/>
          </p:cNvCxnSpPr>
          <p:nvPr/>
        </p:nvCxnSpPr>
        <p:spPr>
          <a:xfrm rot="5400000" flipH="1" flipV="1">
            <a:off x="9289504" y="5171145"/>
            <a:ext cx="349433" cy="1925702"/>
          </a:xfrm>
          <a:prstGeom prst="bentConnector3">
            <a:avLst>
              <a:gd name="adj1" fmla="val -654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4F4007B-A9EF-40AC-B7D4-B1D5C3D3D482}"/>
              </a:ext>
            </a:extLst>
          </p:cNvPr>
          <p:cNvSpPr txBox="1"/>
          <p:nvPr/>
        </p:nvSpPr>
        <p:spPr>
          <a:xfrm>
            <a:off x="10050696" y="5915977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A15A-494F-493C-9584-A8D8DFAC8CED}"/>
              </a:ext>
            </a:extLst>
          </p:cNvPr>
          <p:cNvSpPr txBox="1"/>
          <p:nvPr/>
        </p:nvSpPr>
        <p:spPr>
          <a:xfrm>
            <a:off x="10395192" y="4942323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6DA00-A84C-4E37-B820-9193A75FE45F}"/>
              </a:ext>
            </a:extLst>
          </p:cNvPr>
          <p:cNvSpPr txBox="1"/>
          <p:nvPr/>
        </p:nvSpPr>
        <p:spPr>
          <a:xfrm>
            <a:off x="8684279" y="5429379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No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83557B2-9C43-4BEE-9C84-3084B8886CAD}"/>
              </a:ext>
            </a:extLst>
          </p:cNvPr>
          <p:cNvSpPr/>
          <p:nvPr/>
        </p:nvSpPr>
        <p:spPr>
          <a:xfrm>
            <a:off x="7618341" y="3820230"/>
            <a:ext cx="1596438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훈련 데이터 셋 구성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AEA845D-C5E0-4D70-9B58-C8EE9792CC5D}"/>
              </a:ext>
            </a:extLst>
          </p:cNvPr>
          <p:cNvCxnSpPr>
            <a:cxnSpLocks/>
            <a:stCxn id="65" idx="3"/>
            <a:endCxn id="80" idx="3"/>
          </p:cNvCxnSpPr>
          <p:nvPr/>
        </p:nvCxnSpPr>
        <p:spPr>
          <a:xfrm flipH="1" flipV="1">
            <a:off x="9214779" y="3953263"/>
            <a:ext cx="2123760" cy="1690786"/>
          </a:xfrm>
          <a:prstGeom prst="bentConnector3">
            <a:avLst>
              <a:gd name="adj1" fmla="val -10764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6A47131-E986-4207-B245-A74B32B81E9E}"/>
              </a:ext>
            </a:extLst>
          </p:cNvPr>
          <p:cNvSpPr txBox="1"/>
          <p:nvPr/>
        </p:nvSpPr>
        <p:spPr>
          <a:xfrm>
            <a:off x="11233863" y="5630131"/>
            <a:ext cx="63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Yes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F55DC7B4-199D-4507-88C2-66B3664D8409}"/>
              </a:ext>
            </a:extLst>
          </p:cNvPr>
          <p:cNvSpPr/>
          <p:nvPr/>
        </p:nvSpPr>
        <p:spPr>
          <a:xfrm flipH="1">
            <a:off x="7310227" y="3910792"/>
            <a:ext cx="308113" cy="8219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0CFFB32-F707-4F90-A70F-2C45FEA64A02}"/>
              </a:ext>
            </a:extLst>
          </p:cNvPr>
          <p:cNvCxnSpPr>
            <a:cxnSpLocks/>
          </p:cNvCxnSpPr>
          <p:nvPr/>
        </p:nvCxnSpPr>
        <p:spPr>
          <a:xfrm>
            <a:off x="8976073" y="2266637"/>
            <a:ext cx="0" cy="80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E38F4A4-4855-4C8C-89FD-703069392C7D}"/>
              </a:ext>
            </a:extLst>
          </p:cNvPr>
          <p:cNvSpPr txBox="1"/>
          <p:nvPr/>
        </p:nvSpPr>
        <p:spPr>
          <a:xfrm>
            <a:off x="9017444" y="1804973"/>
            <a:ext cx="714303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60s / 120s / 180s</a:t>
            </a:r>
            <a:endParaRPr lang="ko-KR" altLang="en-US" sz="500" b="1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CDF0C5-1224-436C-B880-5FF0F8D11A98}"/>
              </a:ext>
            </a:extLst>
          </p:cNvPr>
          <p:cNvCxnSpPr>
            <a:cxnSpLocks/>
          </p:cNvCxnSpPr>
          <p:nvPr/>
        </p:nvCxnSpPr>
        <p:spPr>
          <a:xfrm>
            <a:off x="6620870" y="3687301"/>
            <a:ext cx="51748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31B04A4-5FF4-46E9-A942-BE997BA8691E}"/>
              </a:ext>
            </a:extLst>
          </p:cNvPr>
          <p:cNvCxnSpPr/>
          <p:nvPr/>
        </p:nvCxnSpPr>
        <p:spPr>
          <a:xfrm>
            <a:off x="7846214" y="4081485"/>
            <a:ext cx="0" cy="38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71406D5-657F-40EA-B503-C49E538487BE}"/>
              </a:ext>
            </a:extLst>
          </p:cNvPr>
          <p:cNvCxnSpPr>
            <a:cxnSpLocks/>
          </p:cNvCxnSpPr>
          <p:nvPr/>
        </p:nvCxnSpPr>
        <p:spPr>
          <a:xfrm>
            <a:off x="7846214" y="4238489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70EB3EF-3996-4990-A02A-97E38C3F2453}"/>
              </a:ext>
            </a:extLst>
          </p:cNvPr>
          <p:cNvSpPr txBox="1"/>
          <p:nvPr/>
        </p:nvSpPr>
        <p:spPr>
          <a:xfrm>
            <a:off x="8131006" y="4104088"/>
            <a:ext cx="11803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Train_x</a:t>
            </a:r>
            <a:r>
              <a:rPr lang="en-US" altLang="ko-KR" sz="500" b="1" dirty="0"/>
              <a:t> 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Train_y</a:t>
            </a:r>
            <a:r>
              <a:rPr lang="en-US" altLang="ko-KR" sz="500" b="1" dirty="0"/>
              <a:t> : Iris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HRV</a:t>
            </a:r>
            <a:endParaRPr lang="ko-KR" altLang="en-US" sz="500" b="1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49349C5-9BD0-4AEF-9D3C-44764C231A0E}"/>
              </a:ext>
            </a:extLst>
          </p:cNvPr>
          <p:cNvCxnSpPr>
            <a:cxnSpLocks/>
          </p:cNvCxnSpPr>
          <p:nvPr/>
        </p:nvCxnSpPr>
        <p:spPr>
          <a:xfrm>
            <a:off x="7846214" y="4462377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533F559-2EAA-40E3-9EB8-A9E350F399C8}"/>
              </a:ext>
            </a:extLst>
          </p:cNvPr>
          <p:cNvSpPr txBox="1"/>
          <p:nvPr/>
        </p:nvSpPr>
        <p:spPr>
          <a:xfrm>
            <a:off x="8131006" y="4369310"/>
            <a:ext cx="11682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Test_x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Test_y</a:t>
            </a:r>
            <a:r>
              <a:rPr lang="en-US" altLang="ko-KR" sz="500" b="1" dirty="0"/>
              <a:t> : PPG HRV</a:t>
            </a:r>
            <a:endParaRPr lang="ko-KR" altLang="en-US" sz="5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52E8ECB-B6DD-475A-A649-0F0E39790424}"/>
              </a:ext>
            </a:extLst>
          </p:cNvPr>
          <p:cNvSpPr/>
          <p:nvPr/>
        </p:nvSpPr>
        <p:spPr>
          <a:xfrm>
            <a:off x="6653109" y="3820230"/>
            <a:ext cx="62343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평가</a:t>
            </a:r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D9AE4B53-57EC-42E5-AB8B-3646E5A37366}"/>
              </a:ext>
            </a:extLst>
          </p:cNvPr>
          <p:cNvCxnSpPr>
            <a:cxnSpLocks/>
            <a:stCxn id="66" idx="1"/>
            <a:endCxn id="65" idx="0"/>
          </p:cNvCxnSpPr>
          <p:nvPr/>
        </p:nvCxnSpPr>
        <p:spPr>
          <a:xfrm rot="10800000" flipH="1" flipV="1">
            <a:off x="6819140" y="3343006"/>
            <a:ext cx="3607932" cy="1985812"/>
          </a:xfrm>
          <a:prstGeom prst="bentConnector4">
            <a:avLst>
              <a:gd name="adj1" fmla="val -6336"/>
              <a:gd name="adj2" fmla="val 671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8A259FE-1718-40C7-B292-13DFA7E7D30C}"/>
              </a:ext>
            </a:extLst>
          </p:cNvPr>
          <p:cNvSpPr txBox="1"/>
          <p:nvPr/>
        </p:nvSpPr>
        <p:spPr>
          <a:xfrm>
            <a:off x="10884486" y="2638468"/>
            <a:ext cx="53231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연구자 주관</a:t>
            </a:r>
            <a:endParaRPr lang="ko-KR" altLang="en-US" sz="500" b="1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60D6752-0987-41F5-8A96-0C2441050BC8}"/>
              </a:ext>
            </a:extLst>
          </p:cNvPr>
          <p:cNvCxnSpPr/>
          <p:nvPr/>
        </p:nvCxnSpPr>
        <p:spPr>
          <a:xfrm>
            <a:off x="10701608" y="271905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F899707-BFDB-4FB3-ADCF-8BBF17CC9881}"/>
              </a:ext>
            </a:extLst>
          </p:cNvPr>
          <p:cNvSpPr/>
          <p:nvPr/>
        </p:nvSpPr>
        <p:spPr>
          <a:xfrm>
            <a:off x="7706179" y="1992309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9C6D1E0D-02D6-4647-AEE7-F3A3F75846BE}"/>
              </a:ext>
            </a:extLst>
          </p:cNvPr>
          <p:cNvSpPr/>
          <p:nvPr/>
        </p:nvSpPr>
        <p:spPr>
          <a:xfrm>
            <a:off x="8575374" y="2079592"/>
            <a:ext cx="154928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ECEDF552-1722-4FB9-BBF3-BA4D1E54AF81}"/>
              </a:ext>
            </a:extLst>
          </p:cNvPr>
          <p:cNvCxnSpPr>
            <a:cxnSpLocks/>
          </p:cNvCxnSpPr>
          <p:nvPr/>
        </p:nvCxnSpPr>
        <p:spPr>
          <a:xfrm>
            <a:off x="7790580" y="2259912"/>
            <a:ext cx="0" cy="579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BEF825E-6B14-4330-B078-261EC677A63D}"/>
              </a:ext>
            </a:extLst>
          </p:cNvPr>
          <p:cNvCxnSpPr/>
          <p:nvPr/>
        </p:nvCxnSpPr>
        <p:spPr>
          <a:xfrm>
            <a:off x="7790580" y="236404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500B964-F8EA-4346-B925-FB011B7FDC2E}"/>
              </a:ext>
            </a:extLst>
          </p:cNvPr>
          <p:cNvCxnSpPr/>
          <p:nvPr/>
        </p:nvCxnSpPr>
        <p:spPr>
          <a:xfrm>
            <a:off x="7790580" y="255359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21AFE4-D81D-4EDC-918D-7C16674C1050}"/>
              </a:ext>
            </a:extLst>
          </p:cNvPr>
          <p:cNvSpPr txBox="1"/>
          <p:nvPr/>
        </p:nvSpPr>
        <p:spPr>
          <a:xfrm>
            <a:off x="7966342" y="2285134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 /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BPF</a:t>
            </a:r>
            <a:endParaRPr lang="ko-KR" altLang="en-US" sz="500" b="1" dirty="0"/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2EB0C9-211B-403B-B039-C1D62DFEE003}"/>
              </a:ext>
            </a:extLst>
          </p:cNvPr>
          <p:cNvCxnSpPr>
            <a:cxnSpLocks/>
          </p:cNvCxnSpPr>
          <p:nvPr/>
        </p:nvCxnSpPr>
        <p:spPr>
          <a:xfrm>
            <a:off x="8976073" y="24249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3EC3A6-5FF2-4008-BE96-693DBEFA7139}"/>
              </a:ext>
            </a:extLst>
          </p:cNvPr>
          <p:cNvSpPr txBox="1"/>
          <p:nvPr/>
        </p:nvSpPr>
        <p:spPr>
          <a:xfrm>
            <a:off x="9136493" y="2329552"/>
            <a:ext cx="34976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MSD </a:t>
            </a:r>
            <a:endParaRPr lang="ko-KR" altLang="en-US" sz="5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17DE713-4741-4D72-BCDC-4F12ADA5BA5A}"/>
              </a:ext>
            </a:extLst>
          </p:cNvPr>
          <p:cNvSpPr txBox="1"/>
          <p:nvPr/>
        </p:nvSpPr>
        <p:spPr>
          <a:xfrm>
            <a:off x="7966342" y="2491952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미분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4BDA315-9D14-45BD-8828-FD01A60C3083}"/>
              </a:ext>
            </a:extLst>
          </p:cNvPr>
          <p:cNvCxnSpPr/>
          <p:nvPr/>
        </p:nvCxnSpPr>
        <p:spPr>
          <a:xfrm>
            <a:off x="7790580" y="2759374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B201EFA-F73F-438E-B7BE-6E2CDBB8B1F9}"/>
              </a:ext>
            </a:extLst>
          </p:cNvPr>
          <p:cNvSpPr txBox="1"/>
          <p:nvPr/>
        </p:nvSpPr>
        <p:spPr>
          <a:xfrm>
            <a:off x="7966342" y="2697731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err="1"/>
              <a:t>etc</a:t>
            </a:r>
            <a:r>
              <a:rPr lang="en-US" altLang="ko-KR" sz="500" b="1" dirty="0"/>
              <a:t>…</a:t>
            </a:r>
            <a:endParaRPr lang="ko-KR" altLang="en-US" sz="5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4900FDF-5616-45EA-AC3B-B8CBFA846ADD}"/>
              </a:ext>
            </a:extLst>
          </p:cNvPr>
          <p:cNvSpPr txBox="1"/>
          <p:nvPr/>
        </p:nvSpPr>
        <p:spPr>
          <a:xfrm>
            <a:off x="9141257" y="2530663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DPF (dominant peak frequency)</a:t>
            </a:r>
            <a:endParaRPr lang="ko-KR" altLang="en-US" sz="500" b="1" dirty="0"/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24D0F45-BE67-4054-BDCC-A78249E6A49F}"/>
              </a:ext>
            </a:extLst>
          </p:cNvPr>
          <p:cNvCxnSpPr>
            <a:cxnSpLocks/>
          </p:cNvCxnSpPr>
          <p:nvPr/>
        </p:nvCxnSpPr>
        <p:spPr>
          <a:xfrm>
            <a:off x="8976073" y="26100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C6BC18C-1162-468F-B4D0-E5B0A4BB4221}"/>
              </a:ext>
            </a:extLst>
          </p:cNvPr>
          <p:cNvCxnSpPr>
            <a:cxnSpLocks/>
          </p:cNvCxnSpPr>
          <p:nvPr/>
        </p:nvCxnSpPr>
        <p:spPr>
          <a:xfrm>
            <a:off x="8976073" y="2790432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2696C893-04C9-4038-AF18-F7C6AAA23116}"/>
              </a:ext>
            </a:extLst>
          </p:cNvPr>
          <p:cNvSpPr txBox="1"/>
          <p:nvPr/>
        </p:nvSpPr>
        <p:spPr>
          <a:xfrm>
            <a:off x="9141257" y="2717307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DPP (dominant peak power)</a:t>
            </a:r>
            <a:endParaRPr lang="ko-KR" altLang="en-US" sz="5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238A91-76A2-47FF-AE16-94CDF5041D40}"/>
              </a:ext>
            </a:extLst>
          </p:cNvPr>
          <p:cNvSpPr txBox="1"/>
          <p:nvPr/>
        </p:nvSpPr>
        <p:spPr>
          <a:xfrm>
            <a:off x="9141258" y="2905351"/>
            <a:ext cx="58881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Band power</a:t>
            </a:r>
            <a:endParaRPr lang="ko-KR" altLang="en-US" sz="500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2F6371D-19AC-4040-B236-D887E8C0EC27}"/>
              </a:ext>
            </a:extLst>
          </p:cNvPr>
          <p:cNvCxnSpPr>
            <a:cxnSpLocks/>
          </p:cNvCxnSpPr>
          <p:nvPr/>
        </p:nvCxnSpPr>
        <p:spPr>
          <a:xfrm>
            <a:off x="8976073" y="2971646"/>
            <a:ext cx="159281" cy="4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1B16375F-3D8F-4461-B5CD-ADC7410664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10538" y="2384154"/>
            <a:ext cx="2226645" cy="965860"/>
          </a:xfrm>
          <a:prstGeom prst="bentConnector3">
            <a:avLst>
              <a:gd name="adj1" fmla="val -10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DD4E8AE2-9F32-40A9-ACA8-D6E685228DB3}"/>
              </a:ext>
            </a:extLst>
          </p:cNvPr>
          <p:cNvSpPr txBox="1"/>
          <p:nvPr/>
        </p:nvSpPr>
        <p:spPr>
          <a:xfrm>
            <a:off x="5109873" y="6342125"/>
            <a:ext cx="2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[IRIS HRV Flow]</a:t>
            </a:r>
            <a:endParaRPr lang="ko-KR" altLang="en-US" sz="2400" b="1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645878" y="1714552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[IRIS]</a:t>
            </a:r>
            <a:endParaRPr lang="ko-KR" altLang="en-US" sz="1400" b="1" dirty="0"/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26482D43-E432-40F9-BA64-80FD980CFF3D}"/>
              </a:ext>
            </a:extLst>
          </p:cNvPr>
          <p:cNvCxnSpPr>
            <a:cxnSpLocks/>
            <a:stCxn id="103" idx="3"/>
            <a:endCxn id="100" idx="1"/>
          </p:cNvCxnSpPr>
          <p:nvPr/>
        </p:nvCxnSpPr>
        <p:spPr>
          <a:xfrm flipV="1">
            <a:off x="5831234" y="2092959"/>
            <a:ext cx="480762" cy="15398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075E6B71-9422-424E-9671-B07C12D71ED3}"/>
              </a:ext>
            </a:extLst>
          </p:cNvPr>
          <p:cNvSpPr/>
          <p:nvPr/>
        </p:nvSpPr>
        <p:spPr>
          <a:xfrm>
            <a:off x="10167889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CC60072-BC51-4BB0-8135-A1341F3A4761}"/>
              </a:ext>
            </a:extLst>
          </p:cNvPr>
          <p:cNvSpPr/>
          <p:nvPr/>
        </p:nvSpPr>
        <p:spPr>
          <a:xfrm>
            <a:off x="6311996" y="1959926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C728417-BB53-402B-918D-5EB8362E3734}"/>
              </a:ext>
            </a:extLst>
          </p:cNvPr>
          <p:cNvCxnSpPr>
            <a:cxnSpLocks/>
          </p:cNvCxnSpPr>
          <p:nvPr/>
        </p:nvCxnSpPr>
        <p:spPr>
          <a:xfrm>
            <a:off x="6462053" y="2231275"/>
            <a:ext cx="0" cy="466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B995C73-556D-489D-9E64-DDB239FA87D1}"/>
              </a:ext>
            </a:extLst>
          </p:cNvPr>
          <p:cNvCxnSpPr/>
          <p:nvPr/>
        </p:nvCxnSpPr>
        <p:spPr>
          <a:xfrm>
            <a:off x="6462053" y="239392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9B5637A-24A8-4489-9FD6-45B2682241E7}"/>
              </a:ext>
            </a:extLst>
          </p:cNvPr>
          <p:cNvSpPr txBox="1"/>
          <p:nvPr/>
        </p:nvSpPr>
        <p:spPr>
          <a:xfrm>
            <a:off x="6625822" y="2307509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87766A-14D0-4F8A-88C8-5AF7B98B5CAB}"/>
              </a:ext>
            </a:extLst>
          </p:cNvPr>
          <p:cNvSpPr/>
          <p:nvPr/>
        </p:nvSpPr>
        <p:spPr>
          <a:xfrm>
            <a:off x="4897784" y="3406815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Cleaning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BC0A48F-C815-4814-95BC-1E5032A9CDBE}"/>
              </a:ext>
            </a:extLst>
          </p:cNvPr>
          <p:cNvCxnSpPr>
            <a:cxnSpLocks/>
          </p:cNvCxnSpPr>
          <p:nvPr/>
        </p:nvCxnSpPr>
        <p:spPr>
          <a:xfrm>
            <a:off x="5019188" y="3868382"/>
            <a:ext cx="0" cy="4508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9C03BE-C073-4D86-AC5B-4ED80056FBCB}"/>
              </a:ext>
            </a:extLst>
          </p:cNvPr>
          <p:cNvCxnSpPr>
            <a:cxnSpLocks/>
          </p:cNvCxnSpPr>
          <p:nvPr/>
        </p:nvCxnSpPr>
        <p:spPr>
          <a:xfrm>
            <a:off x="5019188" y="3980051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8316CC8-F8E8-4033-B5A3-985A08029B34}"/>
              </a:ext>
            </a:extLst>
          </p:cNvPr>
          <p:cNvSpPr txBox="1"/>
          <p:nvPr/>
        </p:nvSpPr>
        <p:spPr>
          <a:xfrm>
            <a:off x="5186828" y="3895675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이상치</a:t>
            </a:r>
            <a:r>
              <a:rPr lang="en-US" altLang="ko-KR" sz="500" b="1" dirty="0"/>
              <a:t>(outlier) </a:t>
            </a:r>
            <a:r>
              <a:rPr lang="ko-KR" altLang="en-US" sz="500" b="1" dirty="0"/>
              <a:t>제거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8912111-5576-44EB-A407-78820291E71A}"/>
              </a:ext>
            </a:extLst>
          </p:cNvPr>
          <p:cNvCxnSpPr>
            <a:cxnSpLocks/>
          </p:cNvCxnSpPr>
          <p:nvPr/>
        </p:nvCxnSpPr>
        <p:spPr>
          <a:xfrm>
            <a:off x="5019188" y="4172579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751DCEE-1E33-4C41-AB89-E5BB4B5AB0F8}"/>
              </a:ext>
            </a:extLst>
          </p:cNvPr>
          <p:cNvSpPr txBox="1"/>
          <p:nvPr/>
        </p:nvSpPr>
        <p:spPr>
          <a:xfrm>
            <a:off x="5186828" y="4088203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눈 깜박임 제거</a:t>
            </a: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21349865-7E74-40BF-853E-64ED5700FCE7}"/>
              </a:ext>
            </a:extLst>
          </p:cNvPr>
          <p:cNvSpPr/>
          <p:nvPr/>
        </p:nvSpPr>
        <p:spPr>
          <a:xfrm>
            <a:off x="4547260" y="3588241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BC8E410-7851-4919-BCBE-0FFC0297434B}"/>
              </a:ext>
            </a:extLst>
          </p:cNvPr>
          <p:cNvCxnSpPr>
            <a:cxnSpLocks/>
          </p:cNvCxnSpPr>
          <p:nvPr/>
        </p:nvCxnSpPr>
        <p:spPr>
          <a:xfrm rot="5400000">
            <a:off x="8130277" y="2544857"/>
            <a:ext cx="987082" cy="426557"/>
          </a:xfrm>
          <a:prstGeom prst="bentConnector3">
            <a:avLst>
              <a:gd name="adj1" fmla="val 1001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30AF6C7-0F3F-446B-9B7F-7F22A1CF188B}"/>
              </a:ext>
            </a:extLst>
          </p:cNvPr>
          <p:cNvSpPr/>
          <p:nvPr/>
        </p:nvSpPr>
        <p:spPr>
          <a:xfrm>
            <a:off x="2513782" y="5038271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2EC4DC8-C368-447E-ABEF-2B28BCFB5D9F}"/>
              </a:ext>
            </a:extLst>
          </p:cNvPr>
          <p:cNvCxnSpPr>
            <a:cxnSpLocks/>
          </p:cNvCxnSpPr>
          <p:nvPr/>
        </p:nvCxnSpPr>
        <p:spPr>
          <a:xfrm>
            <a:off x="2663839" y="5309620"/>
            <a:ext cx="0" cy="33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287E8F11-66E7-403B-A4D0-6488D2F33261}"/>
              </a:ext>
            </a:extLst>
          </p:cNvPr>
          <p:cNvCxnSpPr/>
          <p:nvPr/>
        </p:nvCxnSpPr>
        <p:spPr>
          <a:xfrm>
            <a:off x="2663839" y="5472270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C32B46-569A-4B16-9845-B147BD10C4B6}"/>
              </a:ext>
            </a:extLst>
          </p:cNvPr>
          <p:cNvSpPr txBox="1"/>
          <p:nvPr/>
        </p:nvSpPr>
        <p:spPr>
          <a:xfrm>
            <a:off x="2827608" y="5385854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1F44D60A-BF92-4336-AE06-8E148AF0A5C8}"/>
              </a:ext>
            </a:extLst>
          </p:cNvPr>
          <p:cNvSpPr/>
          <p:nvPr/>
        </p:nvSpPr>
        <p:spPr>
          <a:xfrm>
            <a:off x="3609543" y="5150273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EB6C54D-22B1-4BA5-9D90-B52410266866}"/>
              </a:ext>
            </a:extLst>
          </p:cNvPr>
          <p:cNvSpPr/>
          <p:nvPr/>
        </p:nvSpPr>
        <p:spPr>
          <a:xfrm>
            <a:off x="3921942" y="5041518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9C51EE5-6207-477C-81DF-E3478259F291}"/>
              </a:ext>
            </a:extLst>
          </p:cNvPr>
          <p:cNvCxnSpPr>
            <a:cxnSpLocks/>
          </p:cNvCxnSpPr>
          <p:nvPr/>
        </p:nvCxnSpPr>
        <p:spPr>
          <a:xfrm>
            <a:off x="4006343" y="5309121"/>
            <a:ext cx="0" cy="299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4BCB73E-0175-4333-AC55-D027C0095067}"/>
              </a:ext>
            </a:extLst>
          </p:cNvPr>
          <p:cNvCxnSpPr/>
          <p:nvPr/>
        </p:nvCxnSpPr>
        <p:spPr>
          <a:xfrm>
            <a:off x="4005840" y="5471396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4B3D50D-E29A-4711-8A02-DE8722C5FBF2}"/>
              </a:ext>
            </a:extLst>
          </p:cNvPr>
          <p:cNvSpPr txBox="1"/>
          <p:nvPr/>
        </p:nvSpPr>
        <p:spPr>
          <a:xfrm>
            <a:off x="4181602" y="5392487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</a:t>
            </a:r>
            <a:endParaRPr lang="ko-KR" altLang="en-US" sz="500" b="1" dirty="0"/>
          </a:p>
        </p:txBody>
      </p:sp>
      <p:sp>
        <p:nvSpPr>
          <p:cNvPr id="141" name="화살표: 오른쪽 140">
            <a:extLst>
              <a:ext uri="{FF2B5EF4-FFF2-40B4-BE49-F238E27FC236}">
                <a16:creationId xmlns:a16="http://schemas.microsoft.com/office/drawing/2014/main" id="{B87A7F29-763B-471D-BE7B-F21CA633E16C}"/>
              </a:ext>
            </a:extLst>
          </p:cNvPr>
          <p:cNvSpPr/>
          <p:nvPr/>
        </p:nvSpPr>
        <p:spPr>
          <a:xfrm>
            <a:off x="4818605" y="5130002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13E396-9A8D-4066-BCD6-C18383CC47F2}"/>
              </a:ext>
            </a:extLst>
          </p:cNvPr>
          <p:cNvSpPr/>
          <p:nvPr/>
        </p:nvSpPr>
        <p:spPr>
          <a:xfrm>
            <a:off x="6761581" y="4919384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F2ACC8C-8904-4455-A37A-B89C5733AB52}"/>
              </a:ext>
            </a:extLst>
          </p:cNvPr>
          <p:cNvCxnSpPr>
            <a:cxnSpLocks/>
          </p:cNvCxnSpPr>
          <p:nvPr/>
        </p:nvCxnSpPr>
        <p:spPr>
          <a:xfrm>
            <a:off x="6952615" y="5384884"/>
            <a:ext cx="0" cy="384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28F0A8A-957D-4B90-9E64-F97963F5B530}"/>
              </a:ext>
            </a:extLst>
          </p:cNvPr>
          <p:cNvCxnSpPr/>
          <p:nvPr/>
        </p:nvCxnSpPr>
        <p:spPr>
          <a:xfrm>
            <a:off x="6960235" y="5523632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B511CEA3-48F6-4442-938C-DF6072AE636D}"/>
              </a:ext>
            </a:extLst>
          </p:cNvPr>
          <p:cNvSpPr txBox="1"/>
          <p:nvPr/>
        </p:nvSpPr>
        <p:spPr>
          <a:xfrm>
            <a:off x="7143114" y="5439256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B91375D-C560-4A08-960D-FD2173DB3E1B}"/>
              </a:ext>
            </a:extLst>
          </p:cNvPr>
          <p:cNvCxnSpPr>
            <a:cxnSpLocks/>
            <a:stCxn id="147" idx="3"/>
            <a:endCxn id="44" idx="0"/>
          </p:cNvCxnSpPr>
          <p:nvPr/>
        </p:nvCxnSpPr>
        <p:spPr>
          <a:xfrm>
            <a:off x="7847431" y="5145331"/>
            <a:ext cx="653939" cy="7324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>
            <a:extLst>
              <a:ext uri="{FF2B5EF4-FFF2-40B4-BE49-F238E27FC236}">
                <a16:creationId xmlns:a16="http://schemas.microsoft.com/office/drawing/2014/main" id="{E802E3CC-F2EA-4443-89CE-E16CF39A8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2" t="29796" r="19576" b="15763"/>
          <a:stretch/>
        </p:blipFill>
        <p:spPr>
          <a:xfrm>
            <a:off x="531247" y="2037690"/>
            <a:ext cx="963043" cy="9816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746D86F6-A818-429C-B577-933DDDC32A6E}"/>
              </a:ext>
            </a:extLst>
          </p:cNvPr>
          <p:cNvCxnSpPr/>
          <p:nvPr/>
        </p:nvCxnSpPr>
        <p:spPr>
          <a:xfrm>
            <a:off x="2185754" y="3409696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EF68EB4-A09F-4FBE-A27A-D60E5B59FF8D}"/>
              </a:ext>
            </a:extLst>
          </p:cNvPr>
          <p:cNvSpPr txBox="1"/>
          <p:nvPr/>
        </p:nvSpPr>
        <p:spPr>
          <a:xfrm>
            <a:off x="2352123" y="3325320"/>
            <a:ext cx="71924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순간변화량</a:t>
            </a:r>
            <a:endParaRPr lang="ko-KR" altLang="en-US" sz="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0825B-6F35-47A0-92A9-42E3BE590608}"/>
              </a:ext>
            </a:extLst>
          </p:cNvPr>
          <p:cNvSpPr txBox="1"/>
          <p:nvPr/>
        </p:nvSpPr>
        <p:spPr>
          <a:xfrm>
            <a:off x="527286" y="3062096"/>
            <a:ext cx="10097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영역 지정</a:t>
            </a:r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1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2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1-2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2-2</a:t>
            </a:r>
            <a:endParaRPr lang="ko-KR" altLang="en-US" sz="1100" b="1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6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B76263-DFB7-4082-AA9D-1D158794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51" y="3674588"/>
            <a:ext cx="10034886" cy="2286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28794-55D1-4065-9FEC-31420847E9E1}"/>
              </a:ext>
            </a:extLst>
          </p:cNvPr>
          <p:cNvSpPr txBox="1"/>
          <p:nvPr/>
        </p:nvSpPr>
        <p:spPr>
          <a:xfrm>
            <a:off x="1205389" y="1812022"/>
            <a:ext cx="334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눈</a:t>
            </a:r>
            <a:r>
              <a:rPr lang="en-US" altLang="ko-KR" dirty="0"/>
              <a:t> </a:t>
            </a:r>
            <a:r>
              <a:rPr lang="ko-KR" altLang="en-US" dirty="0"/>
              <a:t>깜박임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이상치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Moving average </a:t>
            </a:r>
            <a:r>
              <a:rPr lang="ko-KR" altLang="en-US"/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76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9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1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24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Deep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Learning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for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Regression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3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985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2151381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1594832" y="2500252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3D2595-D1EE-41B7-94AD-B59A53F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2" y="5073943"/>
            <a:ext cx="1808961" cy="1193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96FC9-C0CB-493A-A6A7-C9C1E7F4BFB3}"/>
              </a:ext>
            </a:extLst>
          </p:cNvPr>
          <p:cNvSpPr txBox="1"/>
          <p:nvPr/>
        </p:nvSpPr>
        <p:spPr>
          <a:xfrm>
            <a:off x="673100" y="4766166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[PPG]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46207CA-5228-4CDE-B859-996312BA33EF}"/>
              </a:ext>
            </a:extLst>
          </p:cNvPr>
          <p:cNvSpPr/>
          <p:nvPr/>
        </p:nvSpPr>
        <p:spPr>
          <a:xfrm>
            <a:off x="2134350" y="514999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9B50A-38A4-4AA5-88AF-1C90543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37" y="5041873"/>
            <a:ext cx="1237133" cy="130025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E12F2134-2376-4CCC-867F-ABDE47CC77B7}"/>
              </a:ext>
            </a:extLst>
          </p:cNvPr>
          <p:cNvGraphicFramePr>
            <a:graphicFrameLocks noGrp="1"/>
          </p:cNvGraphicFramePr>
          <p:nvPr/>
        </p:nvGraphicFramePr>
        <p:xfrm>
          <a:off x="3664222" y="2144901"/>
          <a:ext cx="21344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60">
                  <a:extLst>
                    <a:ext uri="{9D8B030D-6E8A-4147-A177-3AD203B41FA5}">
                      <a16:colId xmlns:a16="http://schemas.microsoft.com/office/drawing/2014/main" val="321402125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4241347790"/>
                    </a:ext>
                  </a:extLst>
                </a:gridCol>
                <a:gridCol w="430860">
                  <a:extLst>
                    <a:ext uri="{9D8B030D-6E8A-4147-A177-3AD203B41FA5}">
                      <a16:colId xmlns:a16="http://schemas.microsoft.com/office/drawing/2014/main" val="1638570634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805117439"/>
                    </a:ext>
                  </a:extLst>
                </a:gridCol>
                <a:gridCol w="364033">
                  <a:extLst>
                    <a:ext uri="{9D8B030D-6E8A-4147-A177-3AD203B41FA5}">
                      <a16:colId xmlns:a16="http://schemas.microsoft.com/office/drawing/2014/main" val="356799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</a:t>
                      </a:r>
                      <a:r>
                        <a:rPr lang="en-US" altLang="ko-KR" sz="700" dirty="0"/>
                        <a:t>n-1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Fn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3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097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EAA40-125A-4A0D-AD38-6C7BA98B2ABD}"/>
              </a:ext>
            </a:extLst>
          </p:cNvPr>
          <p:cNvSpPr txBox="1"/>
          <p:nvPr/>
        </p:nvSpPr>
        <p:spPr>
          <a:xfrm>
            <a:off x="4244685" y="1851913"/>
            <a:ext cx="917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Raw Data</a:t>
            </a:r>
            <a:endParaRPr lang="ko-KR" altLang="en-US" sz="12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BB1A80-2368-4E24-8F51-D668CFF8201C}"/>
              </a:ext>
            </a:extLst>
          </p:cNvPr>
          <p:cNvCxnSpPr>
            <a:cxnSpLocks/>
          </p:cNvCxnSpPr>
          <p:nvPr/>
        </p:nvCxnSpPr>
        <p:spPr>
          <a:xfrm>
            <a:off x="108999" y="4728933"/>
            <a:ext cx="118559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C623193-D7B4-4049-92B0-069F69F8B512}"/>
              </a:ext>
            </a:extLst>
          </p:cNvPr>
          <p:cNvSpPr/>
          <p:nvPr/>
        </p:nvSpPr>
        <p:spPr>
          <a:xfrm rot="5400000">
            <a:off x="3940467" y="3085847"/>
            <a:ext cx="325823" cy="888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D538A34-8AC5-4784-B3CF-08F35D144D28}"/>
              </a:ext>
            </a:extLst>
          </p:cNvPr>
          <p:cNvSpPr/>
          <p:nvPr/>
        </p:nvSpPr>
        <p:spPr>
          <a:xfrm>
            <a:off x="6445009" y="5079485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0A88E-93A6-4132-8B21-3FEB98F2A667}"/>
              </a:ext>
            </a:extLst>
          </p:cNvPr>
          <p:cNvSpPr/>
          <p:nvPr/>
        </p:nvSpPr>
        <p:spPr>
          <a:xfrm>
            <a:off x="3514810" y="3410491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Selection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A03305-0E33-42F7-9BBD-ADF6A2C73CF9}"/>
              </a:ext>
            </a:extLst>
          </p:cNvPr>
          <p:cNvCxnSpPr>
            <a:cxnSpLocks/>
          </p:cNvCxnSpPr>
          <p:nvPr/>
        </p:nvCxnSpPr>
        <p:spPr>
          <a:xfrm>
            <a:off x="3547139" y="3879088"/>
            <a:ext cx="0" cy="5899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1BE8A-4219-4CD3-9A5F-7874EA26677A}"/>
              </a:ext>
            </a:extLst>
          </p:cNvPr>
          <p:cNvCxnSpPr>
            <a:cxnSpLocks/>
          </p:cNvCxnSpPr>
          <p:nvPr/>
        </p:nvCxnSpPr>
        <p:spPr>
          <a:xfrm>
            <a:off x="3547139" y="3990757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7DFAC-BBA6-4AED-B49B-99073F14ADD6}"/>
              </a:ext>
            </a:extLst>
          </p:cNvPr>
          <p:cNvSpPr txBox="1"/>
          <p:nvPr/>
        </p:nvSpPr>
        <p:spPr>
          <a:xfrm>
            <a:off x="3714779" y="3906381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사람 마다 다른 자율신경계 환 영역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6F98F4-0DB7-4F6E-B86E-F0ABBD5D8151}"/>
              </a:ext>
            </a:extLst>
          </p:cNvPr>
          <p:cNvCxnSpPr>
            <a:cxnSpLocks/>
          </p:cNvCxnSpPr>
          <p:nvPr/>
        </p:nvCxnSpPr>
        <p:spPr>
          <a:xfrm>
            <a:off x="3547139" y="4183285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FC13E6-8404-495B-8FAA-6D2D93BC4626}"/>
              </a:ext>
            </a:extLst>
          </p:cNvPr>
          <p:cNvSpPr txBox="1"/>
          <p:nvPr/>
        </p:nvSpPr>
        <p:spPr>
          <a:xfrm>
            <a:off x="3714779" y="4098909"/>
            <a:ext cx="1219200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교감</a:t>
            </a:r>
            <a:r>
              <a:rPr lang="en-US" altLang="ko-KR" sz="500" b="1" dirty="0"/>
              <a:t>, </a:t>
            </a:r>
            <a:r>
              <a:rPr lang="ko-KR" altLang="en-US" sz="500" b="1" dirty="0"/>
              <a:t>부교감 연결 영역의 차이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65F2C3-BA50-4E63-A010-29A144A70F8A}"/>
              </a:ext>
            </a:extLst>
          </p:cNvPr>
          <p:cNvCxnSpPr>
            <a:cxnSpLocks/>
          </p:cNvCxnSpPr>
          <p:nvPr/>
        </p:nvCxnSpPr>
        <p:spPr>
          <a:xfrm>
            <a:off x="3547139" y="4375812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C357AA-58A6-4820-A887-A43F0BD2F76D}"/>
              </a:ext>
            </a:extLst>
          </p:cNvPr>
          <p:cNvSpPr txBox="1"/>
          <p:nvPr/>
        </p:nvSpPr>
        <p:spPr>
          <a:xfrm>
            <a:off x="3714779" y="4291436"/>
            <a:ext cx="12192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HF</a:t>
            </a:r>
            <a:r>
              <a:rPr lang="ko-KR" altLang="en-US" sz="500" b="1" dirty="0"/>
              <a:t>사용 </a:t>
            </a:r>
            <a:r>
              <a:rPr lang="en-US" altLang="ko-KR" sz="500" b="1" dirty="0"/>
              <a:t>Feature, LF</a:t>
            </a:r>
            <a:r>
              <a:rPr lang="ko-KR" altLang="en-US" sz="500" b="1" dirty="0"/>
              <a:t> 사용 </a:t>
            </a:r>
            <a:r>
              <a:rPr lang="en-US" altLang="ko-KR" sz="500" b="1" dirty="0"/>
              <a:t>Feature </a:t>
            </a:r>
            <a:r>
              <a:rPr lang="ko-KR" altLang="en-US" sz="500" b="1" dirty="0"/>
              <a:t>구분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395EE84-09A9-4879-A797-ABD14640F4D2}"/>
              </a:ext>
            </a:extLst>
          </p:cNvPr>
          <p:cNvSpPr/>
          <p:nvPr/>
        </p:nvSpPr>
        <p:spPr>
          <a:xfrm>
            <a:off x="3376078" y="2443878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CFE56-6EBA-49F5-B1E2-4A579A3547C8}"/>
              </a:ext>
            </a:extLst>
          </p:cNvPr>
          <p:cNvSpPr txBox="1"/>
          <p:nvPr/>
        </p:nvSpPr>
        <p:spPr>
          <a:xfrm>
            <a:off x="1939759" y="2101734"/>
            <a:ext cx="1384167" cy="646331"/>
          </a:xfrm>
          <a:prstGeom prst="rect">
            <a:avLst/>
          </a:prstGeom>
          <a:noFill/>
          <a:ln>
            <a:solidFill>
              <a:srgbClr val="5E97E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Feature </a:t>
            </a:r>
            <a:r>
              <a:rPr lang="ko-KR" altLang="en-US" sz="1200" b="1" dirty="0"/>
              <a:t>정의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및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데이터 추출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9AF944-1ABC-44A2-983D-B7761FF00BC5}"/>
              </a:ext>
            </a:extLst>
          </p:cNvPr>
          <p:cNvCxnSpPr>
            <a:cxnSpLocks/>
          </p:cNvCxnSpPr>
          <p:nvPr/>
        </p:nvCxnSpPr>
        <p:spPr>
          <a:xfrm>
            <a:off x="2178454" y="2757164"/>
            <a:ext cx="0" cy="930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E80426B-E357-481F-B02A-6B55FE16CE3F}"/>
              </a:ext>
            </a:extLst>
          </p:cNvPr>
          <p:cNvCxnSpPr/>
          <p:nvPr/>
        </p:nvCxnSpPr>
        <p:spPr>
          <a:xfrm>
            <a:off x="2185447" y="2892121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B7E1D6-CDC4-481F-AEB1-E2D091A54B26}"/>
              </a:ext>
            </a:extLst>
          </p:cNvPr>
          <p:cNvSpPr txBox="1"/>
          <p:nvPr/>
        </p:nvSpPr>
        <p:spPr>
          <a:xfrm>
            <a:off x="2351816" y="2807745"/>
            <a:ext cx="73387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Magnitude</a:t>
            </a:r>
            <a:endParaRPr lang="ko-KR" altLang="en-US" sz="800" b="1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E411D8-EE69-48FC-8576-24F60224B3F3}"/>
              </a:ext>
            </a:extLst>
          </p:cNvPr>
          <p:cNvCxnSpPr/>
          <p:nvPr/>
        </p:nvCxnSpPr>
        <p:spPr>
          <a:xfrm>
            <a:off x="2185447" y="3186454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D90EDF2-DEE9-4054-B420-80BC2AE1FBDF}"/>
              </a:ext>
            </a:extLst>
          </p:cNvPr>
          <p:cNvSpPr txBox="1"/>
          <p:nvPr/>
        </p:nvSpPr>
        <p:spPr>
          <a:xfrm>
            <a:off x="2352123" y="3065378"/>
            <a:ext cx="65496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Angular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F93CA2-648E-400E-A7BC-2CC7F2FEA815}"/>
              </a:ext>
            </a:extLst>
          </p:cNvPr>
          <p:cNvSpPr txBox="1"/>
          <p:nvPr/>
        </p:nvSpPr>
        <p:spPr>
          <a:xfrm>
            <a:off x="7882803" y="5877825"/>
            <a:ext cx="123713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HF, LF, HRV </a:t>
            </a:r>
            <a:r>
              <a:rPr lang="ko-KR" altLang="en-US" sz="1100" b="1" dirty="0"/>
              <a:t>값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구하기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F7BFED-7AEC-46C8-850D-F0A9160A83C3}"/>
              </a:ext>
            </a:extLst>
          </p:cNvPr>
          <p:cNvSpPr/>
          <p:nvPr/>
        </p:nvSpPr>
        <p:spPr>
          <a:xfrm>
            <a:off x="10502954" y="1925253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D6CE94E-D225-485B-9A1A-E27007FAFA03}"/>
              </a:ext>
            </a:extLst>
          </p:cNvPr>
          <p:cNvSpPr/>
          <p:nvPr/>
        </p:nvSpPr>
        <p:spPr>
          <a:xfrm>
            <a:off x="7394752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90BB56-6C60-4813-979D-A62CBAE25CB3}"/>
              </a:ext>
            </a:extLst>
          </p:cNvPr>
          <p:cNvSpPr/>
          <p:nvPr/>
        </p:nvSpPr>
        <p:spPr>
          <a:xfrm>
            <a:off x="8747439" y="1998529"/>
            <a:ext cx="136006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데이터 추출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72BE10-9B7D-4DD6-8F8A-EFE79F5FB5EA}"/>
              </a:ext>
            </a:extLst>
          </p:cNvPr>
          <p:cNvCxnSpPr>
            <a:cxnSpLocks/>
          </p:cNvCxnSpPr>
          <p:nvPr/>
        </p:nvCxnSpPr>
        <p:spPr>
          <a:xfrm>
            <a:off x="10693988" y="2390753"/>
            <a:ext cx="0" cy="547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049B365-7A72-4333-A0F2-80F305672138}"/>
              </a:ext>
            </a:extLst>
          </p:cNvPr>
          <p:cNvCxnSpPr/>
          <p:nvPr/>
        </p:nvCxnSpPr>
        <p:spPr>
          <a:xfrm>
            <a:off x="10701608" y="2529501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FDA676-19E3-46F4-A02C-E25EC8061713}"/>
              </a:ext>
            </a:extLst>
          </p:cNvPr>
          <p:cNvSpPr txBox="1"/>
          <p:nvPr/>
        </p:nvSpPr>
        <p:spPr>
          <a:xfrm>
            <a:off x="10884487" y="2445125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C12340-BA68-46D0-A42A-6C677F3641F8}"/>
              </a:ext>
            </a:extLst>
          </p:cNvPr>
          <p:cNvSpPr/>
          <p:nvPr/>
        </p:nvSpPr>
        <p:spPr>
          <a:xfrm>
            <a:off x="6819140" y="3209973"/>
            <a:ext cx="159761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 LF, HRV </a:t>
            </a:r>
            <a:r>
              <a:rPr lang="ko-KR" altLang="en-US" sz="1200" b="1" dirty="0">
                <a:solidFill>
                  <a:schemeClr val="tx1"/>
                </a:solidFill>
              </a:rPr>
              <a:t>구하기</a:t>
            </a:r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C814A76F-C26A-487D-A1C5-A8D1405D86F2}"/>
              </a:ext>
            </a:extLst>
          </p:cNvPr>
          <p:cNvSpPr/>
          <p:nvPr/>
        </p:nvSpPr>
        <p:spPr>
          <a:xfrm>
            <a:off x="9515605" y="5328818"/>
            <a:ext cx="1822934" cy="63046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일치율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&gt;=95%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F093B4C-B1E4-49F8-88FF-7739EE5535A5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rot="10800000" flipH="1">
            <a:off x="9515604" y="2151201"/>
            <a:ext cx="2073199" cy="3492849"/>
          </a:xfrm>
          <a:prstGeom prst="bentConnector5">
            <a:avLst>
              <a:gd name="adj1" fmla="val -5216"/>
              <a:gd name="adj2" fmla="val 20504"/>
              <a:gd name="adj3" fmla="val 1154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8E3A6D1-84ED-4F49-846E-23D572D77381}"/>
              </a:ext>
            </a:extLst>
          </p:cNvPr>
          <p:cNvCxnSpPr>
            <a:cxnSpLocks/>
            <a:stCxn id="44" idx="2"/>
            <a:endCxn id="65" idx="2"/>
          </p:cNvCxnSpPr>
          <p:nvPr/>
        </p:nvCxnSpPr>
        <p:spPr>
          <a:xfrm rot="5400000" flipH="1" flipV="1">
            <a:off x="9289504" y="5171145"/>
            <a:ext cx="349433" cy="1925702"/>
          </a:xfrm>
          <a:prstGeom prst="bentConnector3">
            <a:avLst>
              <a:gd name="adj1" fmla="val -654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4F4007B-A9EF-40AC-B7D4-B1D5C3D3D482}"/>
              </a:ext>
            </a:extLst>
          </p:cNvPr>
          <p:cNvSpPr txBox="1"/>
          <p:nvPr/>
        </p:nvSpPr>
        <p:spPr>
          <a:xfrm>
            <a:off x="10050696" y="5915977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A15A-494F-493C-9584-A8D8DFAC8CED}"/>
              </a:ext>
            </a:extLst>
          </p:cNvPr>
          <p:cNvSpPr txBox="1"/>
          <p:nvPr/>
        </p:nvSpPr>
        <p:spPr>
          <a:xfrm>
            <a:off x="10395192" y="4942323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6DA00-A84C-4E37-B820-9193A75FE45F}"/>
              </a:ext>
            </a:extLst>
          </p:cNvPr>
          <p:cNvSpPr txBox="1"/>
          <p:nvPr/>
        </p:nvSpPr>
        <p:spPr>
          <a:xfrm>
            <a:off x="8684279" y="5429379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No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83557B2-9C43-4BEE-9C84-3084B8886CAD}"/>
              </a:ext>
            </a:extLst>
          </p:cNvPr>
          <p:cNvSpPr/>
          <p:nvPr/>
        </p:nvSpPr>
        <p:spPr>
          <a:xfrm>
            <a:off x="7618341" y="3820230"/>
            <a:ext cx="1596438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훈련 데이터 셋 구성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AEA845D-C5E0-4D70-9B58-C8EE9792CC5D}"/>
              </a:ext>
            </a:extLst>
          </p:cNvPr>
          <p:cNvCxnSpPr>
            <a:cxnSpLocks/>
            <a:stCxn id="65" idx="3"/>
            <a:endCxn id="80" idx="3"/>
          </p:cNvCxnSpPr>
          <p:nvPr/>
        </p:nvCxnSpPr>
        <p:spPr>
          <a:xfrm flipH="1" flipV="1">
            <a:off x="9214779" y="3953263"/>
            <a:ext cx="2123760" cy="1690786"/>
          </a:xfrm>
          <a:prstGeom prst="bentConnector3">
            <a:avLst>
              <a:gd name="adj1" fmla="val -10764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6A47131-E986-4207-B245-A74B32B81E9E}"/>
              </a:ext>
            </a:extLst>
          </p:cNvPr>
          <p:cNvSpPr txBox="1"/>
          <p:nvPr/>
        </p:nvSpPr>
        <p:spPr>
          <a:xfrm>
            <a:off x="11233863" y="5630131"/>
            <a:ext cx="63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Yes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F55DC7B4-199D-4507-88C2-66B3664D8409}"/>
              </a:ext>
            </a:extLst>
          </p:cNvPr>
          <p:cNvSpPr/>
          <p:nvPr/>
        </p:nvSpPr>
        <p:spPr>
          <a:xfrm flipH="1">
            <a:off x="7310227" y="3910792"/>
            <a:ext cx="308113" cy="8219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0CFFB32-F707-4F90-A70F-2C45FEA64A02}"/>
              </a:ext>
            </a:extLst>
          </p:cNvPr>
          <p:cNvCxnSpPr>
            <a:cxnSpLocks/>
          </p:cNvCxnSpPr>
          <p:nvPr/>
        </p:nvCxnSpPr>
        <p:spPr>
          <a:xfrm>
            <a:off x="8976073" y="2266637"/>
            <a:ext cx="0" cy="807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E38F4A4-4855-4C8C-89FD-703069392C7D}"/>
              </a:ext>
            </a:extLst>
          </p:cNvPr>
          <p:cNvSpPr txBox="1"/>
          <p:nvPr/>
        </p:nvSpPr>
        <p:spPr>
          <a:xfrm>
            <a:off x="9017444" y="1804973"/>
            <a:ext cx="714303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60s / 120s / 180s</a:t>
            </a:r>
            <a:endParaRPr lang="ko-KR" altLang="en-US" sz="500" b="1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CDF0C5-1224-436C-B880-5FF0F8D11A98}"/>
              </a:ext>
            </a:extLst>
          </p:cNvPr>
          <p:cNvCxnSpPr>
            <a:cxnSpLocks/>
          </p:cNvCxnSpPr>
          <p:nvPr/>
        </p:nvCxnSpPr>
        <p:spPr>
          <a:xfrm>
            <a:off x="6620870" y="3687301"/>
            <a:ext cx="51748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31B04A4-5FF4-46E9-A942-BE997BA8691E}"/>
              </a:ext>
            </a:extLst>
          </p:cNvPr>
          <p:cNvCxnSpPr/>
          <p:nvPr/>
        </p:nvCxnSpPr>
        <p:spPr>
          <a:xfrm>
            <a:off x="7846214" y="4081485"/>
            <a:ext cx="0" cy="38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71406D5-657F-40EA-B503-C49E538487BE}"/>
              </a:ext>
            </a:extLst>
          </p:cNvPr>
          <p:cNvCxnSpPr>
            <a:cxnSpLocks/>
          </p:cNvCxnSpPr>
          <p:nvPr/>
        </p:nvCxnSpPr>
        <p:spPr>
          <a:xfrm>
            <a:off x="7846214" y="4238489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70EB3EF-3996-4990-A02A-97E38C3F2453}"/>
              </a:ext>
            </a:extLst>
          </p:cNvPr>
          <p:cNvSpPr txBox="1"/>
          <p:nvPr/>
        </p:nvSpPr>
        <p:spPr>
          <a:xfrm>
            <a:off x="8131006" y="4104088"/>
            <a:ext cx="11803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Train_x</a:t>
            </a:r>
            <a:r>
              <a:rPr lang="en-US" altLang="ko-KR" sz="500" b="1" dirty="0"/>
              <a:t> 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Train_y</a:t>
            </a:r>
            <a:r>
              <a:rPr lang="en-US" altLang="ko-KR" sz="500" b="1" dirty="0"/>
              <a:t> : Iris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HRV</a:t>
            </a:r>
            <a:endParaRPr lang="ko-KR" altLang="en-US" sz="500" b="1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49349C5-9BD0-4AEF-9D3C-44764C231A0E}"/>
              </a:ext>
            </a:extLst>
          </p:cNvPr>
          <p:cNvCxnSpPr>
            <a:cxnSpLocks/>
          </p:cNvCxnSpPr>
          <p:nvPr/>
        </p:nvCxnSpPr>
        <p:spPr>
          <a:xfrm>
            <a:off x="7846214" y="4462377"/>
            <a:ext cx="2847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533F559-2EAA-40E3-9EB8-A9E350F399C8}"/>
              </a:ext>
            </a:extLst>
          </p:cNvPr>
          <p:cNvSpPr txBox="1"/>
          <p:nvPr/>
        </p:nvSpPr>
        <p:spPr>
          <a:xfrm>
            <a:off x="8131006" y="4369310"/>
            <a:ext cx="11682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 err="1"/>
              <a:t>Test_x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: Iris Feature(</a:t>
            </a:r>
            <a:r>
              <a:rPr lang="ko-KR" altLang="en-US" sz="500" b="1" dirty="0"/>
              <a:t>신호 데이터</a:t>
            </a:r>
            <a:r>
              <a:rPr lang="en-US" altLang="ko-KR" sz="500" b="1" dirty="0"/>
              <a:t>)</a:t>
            </a:r>
          </a:p>
          <a:p>
            <a:r>
              <a:rPr lang="en-US" altLang="ko-KR" sz="500" b="1" dirty="0" err="1"/>
              <a:t>Test_y</a:t>
            </a:r>
            <a:r>
              <a:rPr lang="en-US" altLang="ko-KR" sz="500" b="1" dirty="0"/>
              <a:t> : PPG HRV</a:t>
            </a:r>
            <a:endParaRPr lang="ko-KR" altLang="en-US" sz="5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52E8ECB-B6DD-475A-A649-0F0E39790424}"/>
              </a:ext>
            </a:extLst>
          </p:cNvPr>
          <p:cNvSpPr/>
          <p:nvPr/>
        </p:nvSpPr>
        <p:spPr>
          <a:xfrm>
            <a:off x="6653109" y="3820230"/>
            <a:ext cx="623435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평가</a:t>
            </a:r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D9AE4B53-57EC-42E5-AB8B-3646E5A37366}"/>
              </a:ext>
            </a:extLst>
          </p:cNvPr>
          <p:cNvCxnSpPr>
            <a:cxnSpLocks/>
            <a:stCxn id="66" idx="1"/>
            <a:endCxn id="65" idx="0"/>
          </p:cNvCxnSpPr>
          <p:nvPr/>
        </p:nvCxnSpPr>
        <p:spPr>
          <a:xfrm rot="10800000" flipH="1" flipV="1">
            <a:off x="6819140" y="3343006"/>
            <a:ext cx="3607932" cy="1985812"/>
          </a:xfrm>
          <a:prstGeom prst="bentConnector4">
            <a:avLst>
              <a:gd name="adj1" fmla="val -6336"/>
              <a:gd name="adj2" fmla="val 6716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8A259FE-1718-40C7-B292-13DFA7E7D30C}"/>
              </a:ext>
            </a:extLst>
          </p:cNvPr>
          <p:cNvSpPr txBox="1"/>
          <p:nvPr/>
        </p:nvSpPr>
        <p:spPr>
          <a:xfrm>
            <a:off x="10884486" y="2638468"/>
            <a:ext cx="53231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연구자 주관</a:t>
            </a:r>
            <a:endParaRPr lang="ko-KR" altLang="en-US" sz="500" b="1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60D6752-0987-41F5-8A96-0C2441050BC8}"/>
              </a:ext>
            </a:extLst>
          </p:cNvPr>
          <p:cNvCxnSpPr/>
          <p:nvPr/>
        </p:nvCxnSpPr>
        <p:spPr>
          <a:xfrm>
            <a:off x="10701608" y="271905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F899707-BFDB-4FB3-ADCF-8BBF17CC9881}"/>
              </a:ext>
            </a:extLst>
          </p:cNvPr>
          <p:cNvSpPr/>
          <p:nvPr/>
        </p:nvSpPr>
        <p:spPr>
          <a:xfrm>
            <a:off x="7706179" y="1992309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9C6D1E0D-02D6-4647-AEE7-F3A3F75846BE}"/>
              </a:ext>
            </a:extLst>
          </p:cNvPr>
          <p:cNvSpPr/>
          <p:nvPr/>
        </p:nvSpPr>
        <p:spPr>
          <a:xfrm>
            <a:off x="8575374" y="2079592"/>
            <a:ext cx="154928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ECEDF552-1722-4FB9-BBF3-BA4D1E54AF81}"/>
              </a:ext>
            </a:extLst>
          </p:cNvPr>
          <p:cNvCxnSpPr>
            <a:cxnSpLocks/>
          </p:cNvCxnSpPr>
          <p:nvPr/>
        </p:nvCxnSpPr>
        <p:spPr>
          <a:xfrm>
            <a:off x="7790580" y="2259912"/>
            <a:ext cx="0" cy="579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BEF825E-6B14-4330-B078-261EC677A63D}"/>
              </a:ext>
            </a:extLst>
          </p:cNvPr>
          <p:cNvCxnSpPr/>
          <p:nvPr/>
        </p:nvCxnSpPr>
        <p:spPr>
          <a:xfrm>
            <a:off x="7790580" y="2364043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500B964-F8EA-4346-B925-FB011B7FDC2E}"/>
              </a:ext>
            </a:extLst>
          </p:cNvPr>
          <p:cNvCxnSpPr/>
          <p:nvPr/>
        </p:nvCxnSpPr>
        <p:spPr>
          <a:xfrm>
            <a:off x="7790580" y="255359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321AFE4-D81D-4EDC-918D-7C16674C1050}"/>
              </a:ext>
            </a:extLst>
          </p:cNvPr>
          <p:cNvSpPr txBox="1"/>
          <p:nvPr/>
        </p:nvSpPr>
        <p:spPr>
          <a:xfrm>
            <a:off x="7966342" y="2285134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 /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BPF</a:t>
            </a:r>
            <a:endParaRPr lang="ko-KR" altLang="en-US" sz="500" b="1" dirty="0"/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2EB0C9-211B-403B-B039-C1D62DFEE003}"/>
              </a:ext>
            </a:extLst>
          </p:cNvPr>
          <p:cNvCxnSpPr>
            <a:cxnSpLocks/>
          </p:cNvCxnSpPr>
          <p:nvPr/>
        </p:nvCxnSpPr>
        <p:spPr>
          <a:xfrm>
            <a:off x="8976073" y="24249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3EC3A6-5FF2-4008-BE96-693DBEFA7139}"/>
              </a:ext>
            </a:extLst>
          </p:cNvPr>
          <p:cNvSpPr txBox="1"/>
          <p:nvPr/>
        </p:nvSpPr>
        <p:spPr>
          <a:xfrm>
            <a:off x="9136493" y="2329552"/>
            <a:ext cx="34976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MSD </a:t>
            </a:r>
            <a:endParaRPr lang="ko-KR" altLang="en-US" sz="5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17DE713-4741-4D72-BCDC-4F12ADA5BA5A}"/>
              </a:ext>
            </a:extLst>
          </p:cNvPr>
          <p:cNvSpPr txBox="1"/>
          <p:nvPr/>
        </p:nvSpPr>
        <p:spPr>
          <a:xfrm>
            <a:off x="7966342" y="2491952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미분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4BDA315-9D14-45BD-8828-FD01A60C3083}"/>
              </a:ext>
            </a:extLst>
          </p:cNvPr>
          <p:cNvCxnSpPr/>
          <p:nvPr/>
        </p:nvCxnSpPr>
        <p:spPr>
          <a:xfrm>
            <a:off x="7790580" y="2759374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B201EFA-F73F-438E-B7BE-6E2CDBB8B1F9}"/>
              </a:ext>
            </a:extLst>
          </p:cNvPr>
          <p:cNvSpPr txBox="1"/>
          <p:nvPr/>
        </p:nvSpPr>
        <p:spPr>
          <a:xfrm>
            <a:off x="7966342" y="2697731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err="1"/>
              <a:t>etc</a:t>
            </a:r>
            <a:r>
              <a:rPr lang="en-US" altLang="ko-KR" sz="500" b="1" dirty="0"/>
              <a:t>…</a:t>
            </a:r>
            <a:endParaRPr lang="ko-KR" altLang="en-US" sz="5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4900FDF-5616-45EA-AC3B-B8CBFA846ADD}"/>
              </a:ext>
            </a:extLst>
          </p:cNvPr>
          <p:cNvSpPr txBox="1"/>
          <p:nvPr/>
        </p:nvSpPr>
        <p:spPr>
          <a:xfrm>
            <a:off x="9141257" y="2530663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DPF (dominant peak frequency)</a:t>
            </a:r>
            <a:endParaRPr lang="ko-KR" altLang="en-US" sz="500" b="1" dirty="0"/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24D0F45-BE67-4054-BDCC-A78249E6A49F}"/>
              </a:ext>
            </a:extLst>
          </p:cNvPr>
          <p:cNvCxnSpPr>
            <a:cxnSpLocks/>
          </p:cNvCxnSpPr>
          <p:nvPr/>
        </p:nvCxnSpPr>
        <p:spPr>
          <a:xfrm>
            <a:off x="8976073" y="2610000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C6BC18C-1162-468F-B4D0-E5B0A4BB4221}"/>
              </a:ext>
            </a:extLst>
          </p:cNvPr>
          <p:cNvCxnSpPr>
            <a:cxnSpLocks/>
          </p:cNvCxnSpPr>
          <p:nvPr/>
        </p:nvCxnSpPr>
        <p:spPr>
          <a:xfrm>
            <a:off x="8976073" y="2790432"/>
            <a:ext cx="1592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2696C893-04C9-4038-AF18-F7C6AAA23116}"/>
              </a:ext>
            </a:extLst>
          </p:cNvPr>
          <p:cNvSpPr txBox="1"/>
          <p:nvPr/>
        </p:nvSpPr>
        <p:spPr>
          <a:xfrm>
            <a:off x="9141257" y="2717307"/>
            <a:ext cx="1157521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DPP (dominant peak power)</a:t>
            </a:r>
            <a:endParaRPr lang="ko-KR" altLang="en-US" sz="5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238A91-76A2-47FF-AE16-94CDF5041D40}"/>
              </a:ext>
            </a:extLst>
          </p:cNvPr>
          <p:cNvSpPr txBox="1"/>
          <p:nvPr/>
        </p:nvSpPr>
        <p:spPr>
          <a:xfrm>
            <a:off x="9141258" y="2905351"/>
            <a:ext cx="58881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Band power</a:t>
            </a:r>
            <a:endParaRPr lang="ko-KR" altLang="en-US" sz="500" b="1" dirty="0"/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2F6371D-19AC-4040-B236-D887E8C0EC27}"/>
              </a:ext>
            </a:extLst>
          </p:cNvPr>
          <p:cNvCxnSpPr>
            <a:cxnSpLocks/>
          </p:cNvCxnSpPr>
          <p:nvPr/>
        </p:nvCxnSpPr>
        <p:spPr>
          <a:xfrm>
            <a:off x="8976073" y="2971646"/>
            <a:ext cx="159281" cy="4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1B16375F-3D8F-4461-B5CD-ADC7410664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10538" y="2384154"/>
            <a:ext cx="2226645" cy="965860"/>
          </a:xfrm>
          <a:prstGeom prst="bentConnector3">
            <a:avLst>
              <a:gd name="adj1" fmla="val -10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DD4E8AE2-9F32-40A9-ACA8-D6E685228DB3}"/>
              </a:ext>
            </a:extLst>
          </p:cNvPr>
          <p:cNvSpPr txBox="1"/>
          <p:nvPr/>
        </p:nvSpPr>
        <p:spPr>
          <a:xfrm>
            <a:off x="5109873" y="6342125"/>
            <a:ext cx="2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[IRIS HRV Flow]</a:t>
            </a:r>
            <a:endParaRPr lang="ko-KR" altLang="en-US" sz="2400" b="1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645878" y="1714552"/>
            <a:ext cx="718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[IRIS]</a:t>
            </a:r>
            <a:endParaRPr lang="ko-KR" altLang="en-US" sz="1400" b="1" dirty="0"/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26482D43-E432-40F9-BA64-80FD980CFF3D}"/>
              </a:ext>
            </a:extLst>
          </p:cNvPr>
          <p:cNvCxnSpPr>
            <a:cxnSpLocks/>
            <a:stCxn id="103" idx="3"/>
            <a:endCxn id="100" idx="1"/>
          </p:cNvCxnSpPr>
          <p:nvPr/>
        </p:nvCxnSpPr>
        <p:spPr>
          <a:xfrm flipV="1">
            <a:off x="5831234" y="2092959"/>
            <a:ext cx="480762" cy="15398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075E6B71-9422-424E-9671-B07C12D71ED3}"/>
              </a:ext>
            </a:extLst>
          </p:cNvPr>
          <p:cNvSpPr/>
          <p:nvPr/>
        </p:nvSpPr>
        <p:spPr>
          <a:xfrm>
            <a:off x="10167889" y="2085646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CC60072-BC51-4BB0-8135-A1341F3A4761}"/>
              </a:ext>
            </a:extLst>
          </p:cNvPr>
          <p:cNvSpPr/>
          <p:nvPr/>
        </p:nvSpPr>
        <p:spPr>
          <a:xfrm>
            <a:off x="6311996" y="1959926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C728417-BB53-402B-918D-5EB8362E3734}"/>
              </a:ext>
            </a:extLst>
          </p:cNvPr>
          <p:cNvCxnSpPr>
            <a:cxnSpLocks/>
          </p:cNvCxnSpPr>
          <p:nvPr/>
        </p:nvCxnSpPr>
        <p:spPr>
          <a:xfrm>
            <a:off x="6462053" y="2231275"/>
            <a:ext cx="0" cy="4664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B995C73-556D-489D-9E64-DDB239FA87D1}"/>
              </a:ext>
            </a:extLst>
          </p:cNvPr>
          <p:cNvCxnSpPr/>
          <p:nvPr/>
        </p:nvCxnSpPr>
        <p:spPr>
          <a:xfrm>
            <a:off x="6462053" y="2393925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9B5637A-24A8-4489-9FD6-45B2682241E7}"/>
              </a:ext>
            </a:extLst>
          </p:cNvPr>
          <p:cNvSpPr txBox="1"/>
          <p:nvPr/>
        </p:nvSpPr>
        <p:spPr>
          <a:xfrm>
            <a:off x="6625822" y="2307509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87766A-14D0-4F8A-88C8-5AF7B98B5CAB}"/>
              </a:ext>
            </a:extLst>
          </p:cNvPr>
          <p:cNvSpPr/>
          <p:nvPr/>
        </p:nvSpPr>
        <p:spPr>
          <a:xfrm>
            <a:off x="4897784" y="3406815"/>
            <a:ext cx="9334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Cleaning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BC0A48F-C815-4814-95BC-1E5032A9CDBE}"/>
              </a:ext>
            </a:extLst>
          </p:cNvPr>
          <p:cNvCxnSpPr>
            <a:cxnSpLocks/>
          </p:cNvCxnSpPr>
          <p:nvPr/>
        </p:nvCxnSpPr>
        <p:spPr>
          <a:xfrm>
            <a:off x="5019188" y="3868382"/>
            <a:ext cx="0" cy="4508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9C03BE-C073-4D86-AC5B-4ED80056FBCB}"/>
              </a:ext>
            </a:extLst>
          </p:cNvPr>
          <p:cNvCxnSpPr>
            <a:cxnSpLocks/>
          </p:cNvCxnSpPr>
          <p:nvPr/>
        </p:nvCxnSpPr>
        <p:spPr>
          <a:xfrm>
            <a:off x="5019188" y="3980051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8316CC8-F8E8-4033-B5A3-985A08029B34}"/>
              </a:ext>
            </a:extLst>
          </p:cNvPr>
          <p:cNvSpPr txBox="1"/>
          <p:nvPr/>
        </p:nvSpPr>
        <p:spPr>
          <a:xfrm>
            <a:off x="5186828" y="3895675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이상치</a:t>
            </a:r>
            <a:r>
              <a:rPr lang="en-US" altLang="ko-KR" sz="500" b="1" dirty="0"/>
              <a:t>(outlier) </a:t>
            </a:r>
            <a:r>
              <a:rPr lang="ko-KR" altLang="en-US" sz="500" b="1" dirty="0"/>
              <a:t>제거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58912111-5576-44EB-A407-78820291E71A}"/>
              </a:ext>
            </a:extLst>
          </p:cNvPr>
          <p:cNvCxnSpPr>
            <a:cxnSpLocks/>
          </p:cNvCxnSpPr>
          <p:nvPr/>
        </p:nvCxnSpPr>
        <p:spPr>
          <a:xfrm>
            <a:off x="5019188" y="4172579"/>
            <a:ext cx="1685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751DCEE-1E33-4C41-AB89-E5BB4B5AB0F8}"/>
              </a:ext>
            </a:extLst>
          </p:cNvPr>
          <p:cNvSpPr txBox="1"/>
          <p:nvPr/>
        </p:nvSpPr>
        <p:spPr>
          <a:xfrm>
            <a:off x="5186828" y="4088203"/>
            <a:ext cx="792129" cy="168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b="1" dirty="0"/>
              <a:t>눈 깜박임 제거</a:t>
            </a: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21349865-7E74-40BF-853E-64ED5700FCE7}"/>
              </a:ext>
            </a:extLst>
          </p:cNvPr>
          <p:cNvSpPr/>
          <p:nvPr/>
        </p:nvSpPr>
        <p:spPr>
          <a:xfrm>
            <a:off x="4547260" y="3588241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BC8E410-7851-4919-BCBE-0FFC0297434B}"/>
              </a:ext>
            </a:extLst>
          </p:cNvPr>
          <p:cNvCxnSpPr>
            <a:cxnSpLocks/>
          </p:cNvCxnSpPr>
          <p:nvPr/>
        </p:nvCxnSpPr>
        <p:spPr>
          <a:xfrm rot="5400000">
            <a:off x="8130277" y="2544857"/>
            <a:ext cx="987082" cy="426557"/>
          </a:xfrm>
          <a:prstGeom prst="bentConnector3">
            <a:avLst>
              <a:gd name="adj1" fmla="val 1001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30AF6C7-0F3F-446B-9B7F-7F22A1CF188B}"/>
              </a:ext>
            </a:extLst>
          </p:cNvPr>
          <p:cNvSpPr/>
          <p:nvPr/>
        </p:nvSpPr>
        <p:spPr>
          <a:xfrm>
            <a:off x="2513782" y="5038271"/>
            <a:ext cx="1032427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Resampling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2EC4DC8-C368-447E-ABEF-2B28BCFB5D9F}"/>
              </a:ext>
            </a:extLst>
          </p:cNvPr>
          <p:cNvCxnSpPr>
            <a:cxnSpLocks/>
          </p:cNvCxnSpPr>
          <p:nvPr/>
        </p:nvCxnSpPr>
        <p:spPr>
          <a:xfrm>
            <a:off x="2663839" y="5309620"/>
            <a:ext cx="0" cy="33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287E8F11-66E7-403B-A4D0-6488D2F33261}"/>
              </a:ext>
            </a:extLst>
          </p:cNvPr>
          <p:cNvCxnSpPr/>
          <p:nvPr/>
        </p:nvCxnSpPr>
        <p:spPr>
          <a:xfrm>
            <a:off x="2663839" y="5472270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C32B46-569A-4B16-9845-B147BD10C4B6}"/>
              </a:ext>
            </a:extLst>
          </p:cNvPr>
          <p:cNvSpPr txBox="1"/>
          <p:nvPr/>
        </p:nvSpPr>
        <p:spPr>
          <a:xfrm>
            <a:off x="2827608" y="5385854"/>
            <a:ext cx="63943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/>
              <a:t>시계열 </a:t>
            </a:r>
            <a:r>
              <a:rPr lang="ko-KR" altLang="en-US" sz="500" b="1" dirty="0" err="1"/>
              <a:t>전처리</a:t>
            </a:r>
            <a:endParaRPr lang="ko-KR" altLang="en-US" sz="500" b="1" dirty="0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1F44D60A-BF92-4336-AE06-8E148AF0A5C8}"/>
              </a:ext>
            </a:extLst>
          </p:cNvPr>
          <p:cNvSpPr/>
          <p:nvPr/>
        </p:nvSpPr>
        <p:spPr>
          <a:xfrm>
            <a:off x="3609543" y="5150273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EB6C54D-22B1-4BA5-9D90-B52410266866}"/>
              </a:ext>
            </a:extLst>
          </p:cNvPr>
          <p:cNvSpPr/>
          <p:nvPr/>
        </p:nvSpPr>
        <p:spPr>
          <a:xfrm>
            <a:off x="3921942" y="5041518"/>
            <a:ext cx="849656" cy="26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신호 처리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9C51EE5-6207-477C-81DF-E3478259F291}"/>
              </a:ext>
            </a:extLst>
          </p:cNvPr>
          <p:cNvCxnSpPr>
            <a:cxnSpLocks/>
          </p:cNvCxnSpPr>
          <p:nvPr/>
        </p:nvCxnSpPr>
        <p:spPr>
          <a:xfrm>
            <a:off x="4006343" y="5309121"/>
            <a:ext cx="0" cy="299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4BCB73E-0175-4333-AC55-D027C0095067}"/>
              </a:ext>
            </a:extLst>
          </p:cNvPr>
          <p:cNvCxnSpPr/>
          <p:nvPr/>
        </p:nvCxnSpPr>
        <p:spPr>
          <a:xfrm>
            <a:off x="4005840" y="5471396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4B3D50D-E29A-4711-8A02-DE8722C5FBF2}"/>
              </a:ext>
            </a:extLst>
          </p:cNvPr>
          <p:cNvSpPr txBox="1"/>
          <p:nvPr/>
        </p:nvSpPr>
        <p:spPr>
          <a:xfrm>
            <a:off x="4181602" y="5392487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/>
              <a:t>FFT</a:t>
            </a:r>
            <a:endParaRPr lang="ko-KR" altLang="en-US" sz="500" b="1" dirty="0"/>
          </a:p>
        </p:txBody>
      </p:sp>
      <p:sp>
        <p:nvSpPr>
          <p:cNvPr id="141" name="화살표: 오른쪽 140">
            <a:extLst>
              <a:ext uri="{FF2B5EF4-FFF2-40B4-BE49-F238E27FC236}">
                <a16:creationId xmlns:a16="http://schemas.microsoft.com/office/drawing/2014/main" id="{B87A7F29-763B-471D-BE7B-F21CA633E16C}"/>
              </a:ext>
            </a:extLst>
          </p:cNvPr>
          <p:cNvSpPr/>
          <p:nvPr/>
        </p:nvSpPr>
        <p:spPr>
          <a:xfrm>
            <a:off x="4818605" y="5130002"/>
            <a:ext cx="281940" cy="9906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13E396-9A8D-4066-BCD6-C18383CC47F2}"/>
              </a:ext>
            </a:extLst>
          </p:cNvPr>
          <p:cNvSpPr/>
          <p:nvPr/>
        </p:nvSpPr>
        <p:spPr>
          <a:xfrm>
            <a:off x="6761581" y="4919384"/>
            <a:ext cx="1085850" cy="451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HF,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LF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대역폭 정의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F2ACC8C-8904-4455-A37A-B89C5733AB52}"/>
              </a:ext>
            </a:extLst>
          </p:cNvPr>
          <p:cNvCxnSpPr>
            <a:cxnSpLocks/>
          </p:cNvCxnSpPr>
          <p:nvPr/>
        </p:nvCxnSpPr>
        <p:spPr>
          <a:xfrm>
            <a:off x="6952615" y="5384884"/>
            <a:ext cx="0" cy="384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28F0A8A-957D-4B90-9E64-F97963F5B530}"/>
              </a:ext>
            </a:extLst>
          </p:cNvPr>
          <p:cNvCxnSpPr/>
          <p:nvPr/>
        </p:nvCxnSpPr>
        <p:spPr>
          <a:xfrm>
            <a:off x="6960235" y="5523632"/>
            <a:ext cx="175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B511CEA3-48F6-4442-938C-DF6072AE636D}"/>
              </a:ext>
            </a:extLst>
          </p:cNvPr>
          <p:cNvSpPr txBox="1"/>
          <p:nvPr/>
        </p:nvSpPr>
        <p:spPr>
          <a:xfrm>
            <a:off x="7143114" y="5439256"/>
            <a:ext cx="496408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/>
              <a:t>논문 참조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B91375D-C560-4A08-960D-FD2173DB3E1B}"/>
              </a:ext>
            </a:extLst>
          </p:cNvPr>
          <p:cNvCxnSpPr>
            <a:cxnSpLocks/>
            <a:stCxn id="147" idx="3"/>
            <a:endCxn id="44" idx="0"/>
          </p:cNvCxnSpPr>
          <p:nvPr/>
        </p:nvCxnSpPr>
        <p:spPr>
          <a:xfrm>
            <a:off x="7847431" y="5145331"/>
            <a:ext cx="653939" cy="7324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>
            <a:extLst>
              <a:ext uri="{FF2B5EF4-FFF2-40B4-BE49-F238E27FC236}">
                <a16:creationId xmlns:a16="http://schemas.microsoft.com/office/drawing/2014/main" id="{E802E3CC-F2EA-4443-89CE-E16CF39A8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2" t="29796" r="19576" b="15763"/>
          <a:stretch/>
        </p:blipFill>
        <p:spPr>
          <a:xfrm>
            <a:off x="531247" y="2037690"/>
            <a:ext cx="963043" cy="9816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746D86F6-A818-429C-B577-933DDDC32A6E}"/>
              </a:ext>
            </a:extLst>
          </p:cNvPr>
          <p:cNvCxnSpPr/>
          <p:nvPr/>
        </p:nvCxnSpPr>
        <p:spPr>
          <a:xfrm>
            <a:off x="2185754" y="3409696"/>
            <a:ext cx="167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EF68EB4-A09F-4FBE-A27A-D60E5B59FF8D}"/>
              </a:ext>
            </a:extLst>
          </p:cNvPr>
          <p:cNvSpPr txBox="1"/>
          <p:nvPr/>
        </p:nvSpPr>
        <p:spPr>
          <a:xfrm>
            <a:off x="2352123" y="3325320"/>
            <a:ext cx="71924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순간변화량</a:t>
            </a:r>
            <a:endParaRPr lang="ko-KR" altLang="en-US" sz="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0825B-6F35-47A0-92A9-42E3BE590608}"/>
              </a:ext>
            </a:extLst>
          </p:cNvPr>
          <p:cNvSpPr txBox="1"/>
          <p:nvPr/>
        </p:nvSpPr>
        <p:spPr>
          <a:xfrm>
            <a:off x="527286" y="3062096"/>
            <a:ext cx="10097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영역 지정</a:t>
            </a:r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1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2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1-2</a:t>
            </a:r>
          </a:p>
          <a:p>
            <a:r>
              <a:rPr lang="en-US" altLang="ko-KR" sz="11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Mask 2-2</a:t>
            </a:r>
            <a:endParaRPr lang="ko-KR" altLang="en-US" sz="1100" b="1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29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3338273" y="2315167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3D2595-D1EE-41B7-94AD-B59A53F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38" y="5426116"/>
            <a:ext cx="1808961" cy="1193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96FC9-C0CB-493A-A6A7-C9C1E7F4BFB3}"/>
              </a:ext>
            </a:extLst>
          </p:cNvPr>
          <p:cNvSpPr txBox="1"/>
          <p:nvPr/>
        </p:nvSpPr>
        <p:spPr>
          <a:xfrm>
            <a:off x="2226720" y="5097693"/>
            <a:ext cx="182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en-US" altLang="ko-KR" sz="1400" b="1" dirty="0"/>
              <a:t>PPI </a:t>
            </a:r>
            <a:r>
              <a:rPr lang="ko-KR" altLang="en-US" sz="1400" b="1" dirty="0"/>
              <a:t>데이터 추출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9B50A-38A4-4AA5-88AF-1C90543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49" y="5421223"/>
            <a:ext cx="1237133" cy="13002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BB1A80-2368-4E24-8F51-D668CFF8201C}"/>
              </a:ext>
            </a:extLst>
          </p:cNvPr>
          <p:cNvCxnSpPr>
            <a:cxnSpLocks/>
          </p:cNvCxnSpPr>
          <p:nvPr/>
        </p:nvCxnSpPr>
        <p:spPr>
          <a:xfrm>
            <a:off x="2103068" y="4947346"/>
            <a:ext cx="977795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2044594" y="1557882"/>
            <a:ext cx="165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sz="1400" b="1" dirty="0"/>
              <a:t>홍채영역 정의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802E3CC-F2EA-4443-89CE-E16CF39A8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2" t="29796" r="19576" b="15763"/>
          <a:stretch/>
        </p:blipFill>
        <p:spPr>
          <a:xfrm>
            <a:off x="2322435" y="1887252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15D2266F-5CE3-4766-A71F-147F26F33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2" t="29796" r="19576" b="15763"/>
          <a:stretch/>
        </p:blipFill>
        <p:spPr>
          <a:xfrm>
            <a:off x="2474835" y="2039652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1E689F83-06DB-48AF-9CC3-F2646CF49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2" t="29796" r="19576" b="15763"/>
          <a:stretch/>
        </p:blipFill>
        <p:spPr>
          <a:xfrm>
            <a:off x="2627235" y="2192052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10887-7277-4DC4-8E93-D364AB39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175" y="3345342"/>
            <a:ext cx="2362524" cy="1137641"/>
          </a:xfrm>
          <a:prstGeom prst="rect">
            <a:avLst/>
          </a:prstGeom>
        </p:spPr>
      </p:pic>
      <p:pic>
        <p:nvPicPr>
          <p:cNvPr id="1026" name="Picture 2" descr="R에서 데이터 정제하기 (결측치, 이상치)">
            <a:extLst>
              <a:ext uri="{FF2B5EF4-FFF2-40B4-BE49-F238E27FC236}">
                <a16:creationId xmlns:a16="http://schemas.microsoft.com/office/drawing/2014/main" id="{E3CD4B33-2830-4982-8099-34327BAC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18" y="2282537"/>
            <a:ext cx="1410196" cy="14164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FT">
            <a:extLst>
              <a:ext uri="{FF2B5EF4-FFF2-40B4-BE49-F238E27FC236}">
                <a16:creationId xmlns:a16="http://schemas.microsoft.com/office/drawing/2014/main" id="{46B772EA-DD54-4A61-9205-131331743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51" y="2010863"/>
            <a:ext cx="1677953" cy="11770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E40420-1B9F-4DB5-8A8C-E378B59D246F}"/>
              </a:ext>
            </a:extLst>
          </p:cNvPr>
          <p:cNvGrpSpPr/>
          <p:nvPr/>
        </p:nvGrpSpPr>
        <p:grpSpPr>
          <a:xfrm>
            <a:off x="9601215" y="3291949"/>
            <a:ext cx="1677953" cy="923625"/>
            <a:chOff x="6802703" y="3156016"/>
            <a:chExt cx="1984615" cy="10924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1D2A3A-E776-4C25-989E-13FD462A09F3}"/>
                </a:ext>
              </a:extLst>
            </p:cNvPr>
            <p:cNvSpPr/>
            <p:nvPr/>
          </p:nvSpPr>
          <p:spPr>
            <a:xfrm>
              <a:off x="6802703" y="3156016"/>
              <a:ext cx="1984615" cy="1092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Basics of bandpass filters">
              <a:extLst>
                <a:ext uri="{FF2B5EF4-FFF2-40B4-BE49-F238E27FC236}">
                  <a16:creationId xmlns:a16="http://schemas.microsoft.com/office/drawing/2014/main" id="{9CF77731-9FE8-4149-85A6-FF463C1E9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986" y="3207886"/>
              <a:ext cx="1827332" cy="103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14DB4BA-416E-4A85-AB11-1515FAF6F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5494" y="1906373"/>
            <a:ext cx="3044677" cy="1017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960EE33-0305-405A-8D13-07B3420E0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75" y="3497742"/>
            <a:ext cx="2362524" cy="1137641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0EA67DF-57A5-4FCB-993B-E16E226E2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975" y="3650142"/>
            <a:ext cx="2362524" cy="1137641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7D19F05-DD91-436B-A756-1A183E55F346}"/>
              </a:ext>
            </a:extLst>
          </p:cNvPr>
          <p:cNvSpPr txBox="1"/>
          <p:nvPr/>
        </p:nvSpPr>
        <p:spPr>
          <a:xfrm>
            <a:off x="3880807" y="1541509"/>
            <a:ext cx="236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2"/>
            </a:pPr>
            <a:r>
              <a:rPr lang="ko-KR" altLang="en-US" sz="1400" b="1" dirty="0"/>
              <a:t>영상 움직임 벡터 추출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7934BB-9466-4E0B-B76F-2078B3CEFB08}"/>
              </a:ext>
            </a:extLst>
          </p:cNvPr>
          <p:cNvSpPr txBox="1"/>
          <p:nvPr/>
        </p:nvSpPr>
        <p:spPr>
          <a:xfrm>
            <a:off x="4770932" y="3039053"/>
            <a:ext cx="1934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3"/>
            </a:pPr>
            <a:r>
              <a:rPr lang="ko-KR" altLang="en-US" sz="1400" b="1" dirty="0"/>
              <a:t>정형 데이터 저장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C035964-C3D5-4673-A77E-A88979A41D72}"/>
              </a:ext>
            </a:extLst>
          </p:cNvPr>
          <p:cNvSpPr txBox="1"/>
          <p:nvPr/>
        </p:nvSpPr>
        <p:spPr>
          <a:xfrm>
            <a:off x="7542292" y="1922729"/>
            <a:ext cx="14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4"/>
            </a:pPr>
            <a:r>
              <a:rPr lang="ko-KR" altLang="en-US" sz="1400" b="1" dirty="0"/>
              <a:t>이상치 제거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A190A3-274A-4F7C-9241-5206CAB8501D}"/>
              </a:ext>
            </a:extLst>
          </p:cNvPr>
          <p:cNvSpPr txBox="1"/>
          <p:nvPr/>
        </p:nvSpPr>
        <p:spPr>
          <a:xfrm>
            <a:off x="9344498" y="1640798"/>
            <a:ext cx="200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5"/>
            </a:pPr>
            <a:r>
              <a:rPr lang="ko-KR" altLang="en-US" sz="1400" b="1"/>
              <a:t>신호 데이터 변환</a:t>
            </a:r>
            <a:endParaRPr lang="ko-KR" altLang="en-US" sz="1400" b="1" dirty="0"/>
          </a:p>
        </p:txBody>
      </p:sp>
      <p:pic>
        <p:nvPicPr>
          <p:cNvPr id="158" name="Picture 4" descr="FFT">
            <a:extLst>
              <a:ext uri="{FF2B5EF4-FFF2-40B4-BE49-F238E27FC236}">
                <a16:creationId xmlns:a16="http://schemas.microsoft.com/office/drawing/2014/main" id="{A58A6F8E-F077-4EB6-B465-B65675D2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32" y="5490450"/>
            <a:ext cx="1677953" cy="11770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FE3BF254-5B64-4373-9A30-E8F984872B4E}"/>
              </a:ext>
            </a:extLst>
          </p:cNvPr>
          <p:cNvSpPr txBox="1"/>
          <p:nvPr/>
        </p:nvSpPr>
        <p:spPr>
          <a:xfrm>
            <a:off x="6269657" y="5064927"/>
            <a:ext cx="200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3"/>
            </a:pPr>
            <a:r>
              <a:rPr lang="ko-KR" altLang="en-US" sz="1400" b="1" dirty="0"/>
              <a:t>신호 데이터 변환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E26208F-7F82-499C-907B-0F075E057770}"/>
              </a:ext>
            </a:extLst>
          </p:cNvPr>
          <p:cNvSpPr txBox="1"/>
          <p:nvPr/>
        </p:nvSpPr>
        <p:spPr>
          <a:xfrm>
            <a:off x="4396168" y="5064927"/>
            <a:ext cx="170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2"/>
            </a:pPr>
            <a:r>
              <a:rPr lang="ko-KR" altLang="en-US" sz="1400" b="1" dirty="0"/>
              <a:t>시계열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277CC5BE-A35F-473B-82E4-012A7D5034FC}"/>
              </a:ext>
            </a:extLst>
          </p:cNvPr>
          <p:cNvSpPr/>
          <p:nvPr/>
        </p:nvSpPr>
        <p:spPr>
          <a:xfrm>
            <a:off x="4210404" y="5927012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6A598E06-36BA-44E7-951E-221321EB14E0}"/>
              </a:ext>
            </a:extLst>
          </p:cNvPr>
          <p:cNvSpPr/>
          <p:nvPr/>
        </p:nvSpPr>
        <p:spPr>
          <a:xfrm>
            <a:off x="6012087" y="5912427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9F97BF7-6712-4E9B-93DA-19A78ADC34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98842" y="3411976"/>
            <a:ext cx="979801" cy="31246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E3FE075-D117-4730-9107-D3D1CC27343F}"/>
              </a:ext>
            </a:extLst>
          </p:cNvPr>
          <p:cNvCxnSpPr>
            <a:cxnSpLocks/>
            <a:stCxn id="135" idx="3"/>
            <a:endCxn id="1026" idx="1"/>
          </p:cNvCxnSpPr>
          <p:nvPr/>
        </p:nvCxnSpPr>
        <p:spPr>
          <a:xfrm flipV="1">
            <a:off x="7288499" y="2990783"/>
            <a:ext cx="316319" cy="12281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B008CFCE-D56B-421A-8822-C83AD959ECA3}"/>
              </a:ext>
            </a:extLst>
          </p:cNvPr>
          <p:cNvSpPr/>
          <p:nvPr/>
        </p:nvSpPr>
        <p:spPr>
          <a:xfrm>
            <a:off x="9161612" y="2939993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C3C327-3C4C-4111-BA28-A15DD84EF3CE}"/>
              </a:ext>
            </a:extLst>
          </p:cNvPr>
          <p:cNvSpPr txBox="1"/>
          <p:nvPr/>
        </p:nvSpPr>
        <p:spPr>
          <a:xfrm>
            <a:off x="1029169" y="2131134"/>
            <a:ext cx="723900" cy="36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[IRIS]</a:t>
            </a:r>
            <a:endParaRPr lang="ko-KR" altLang="en-US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B78E279-3C35-4771-BD48-93482E3D8C9D}"/>
              </a:ext>
            </a:extLst>
          </p:cNvPr>
          <p:cNvSpPr txBox="1"/>
          <p:nvPr/>
        </p:nvSpPr>
        <p:spPr>
          <a:xfrm>
            <a:off x="1029169" y="5584924"/>
            <a:ext cx="723900" cy="36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[PPG]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7653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494550-A621-4DF7-A02E-0FCD694A4943}"/>
              </a:ext>
            </a:extLst>
          </p:cNvPr>
          <p:cNvSpPr/>
          <p:nvPr/>
        </p:nvSpPr>
        <p:spPr>
          <a:xfrm>
            <a:off x="2872054" y="2486160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187006" y="1867597"/>
            <a:ext cx="165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sz="1400" b="1" dirty="0"/>
              <a:t>홍채영역 정의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802E3CC-F2EA-4443-89CE-E16CF39A8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671133" y="2175374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15D2266F-5CE3-4766-A71F-147F26F33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823533" y="2327774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1E689F83-06DB-48AF-9CC3-F2646CF4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975933" y="2480174"/>
            <a:ext cx="602940" cy="6146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10887-7277-4DC4-8E93-D364AB39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18" y="1955700"/>
            <a:ext cx="2362524" cy="1137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4DB4BA-416E-4A85-AB11-1515FAF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394" y="1977284"/>
            <a:ext cx="4370571" cy="1460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960EE33-0305-405A-8D13-07B3420E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118" y="2108100"/>
            <a:ext cx="2362524" cy="1137641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0EA67DF-57A5-4FCB-993B-E16E226E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18" y="2260500"/>
            <a:ext cx="2362524" cy="1137641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7D19F05-DD91-436B-A756-1A183E55F346}"/>
              </a:ext>
            </a:extLst>
          </p:cNvPr>
          <p:cNvSpPr txBox="1"/>
          <p:nvPr/>
        </p:nvSpPr>
        <p:spPr>
          <a:xfrm>
            <a:off x="4173710" y="1650385"/>
            <a:ext cx="236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2"/>
            </a:pPr>
            <a:r>
              <a:rPr lang="ko-KR" altLang="en-US" sz="1400" b="1" dirty="0"/>
              <a:t>영상 움직임 벡터 추출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7934BB-9466-4E0B-B76F-2078B3CEFB08}"/>
              </a:ext>
            </a:extLst>
          </p:cNvPr>
          <p:cNvSpPr txBox="1"/>
          <p:nvPr/>
        </p:nvSpPr>
        <p:spPr>
          <a:xfrm>
            <a:off x="8350475" y="1649411"/>
            <a:ext cx="1934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3"/>
            </a:pPr>
            <a:r>
              <a:rPr lang="ko-KR" altLang="en-US" sz="1400" b="1" dirty="0"/>
              <a:t>정형 데이터 저장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C7C0423-FDBA-4E03-AE92-3128727D3145}"/>
              </a:ext>
            </a:extLst>
          </p:cNvPr>
          <p:cNvSpPr/>
          <p:nvPr/>
        </p:nvSpPr>
        <p:spPr>
          <a:xfrm>
            <a:off x="7854008" y="2536015"/>
            <a:ext cx="281940" cy="99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13B864-9BF9-4BBC-A42D-07967483B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688" y="3844846"/>
            <a:ext cx="943107" cy="1028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8BA1FE-239E-4A1A-8C05-F94583A0E127}"/>
              </a:ext>
            </a:extLst>
          </p:cNvPr>
          <p:cNvGrpSpPr/>
          <p:nvPr/>
        </p:nvGrpSpPr>
        <p:grpSpPr>
          <a:xfrm>
            <a:off x="1135539" y="3732465"/>
            <a:ext cx="3914307" cy="1419310"/>
            <a:chOff x="1516539" y="3865815"/>
            <a:chExt cx="3914307" cy="141931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BD3CF13-4F93-41FB-A905-E2D3DB55C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6539" y="3980828"/>
              <a:ext cx="3914307" cy="13042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A63CC-9E00-44F3-8B36-7DB6CE1D6141}"/>
                </a:ext>
              </a:extLst>
            </p:cNvPr>
            <p:cNvSpPr txBox="1"/>
            <p:nvPr/>
          </p:nvSpPr>
          <p:spPr>
            <a:xfrm>
              <a:off x="2925497" y="3865815"/>
              <a:ext cx="10963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Farneback</a:t>
              </a:r>
              <a:endParaRPr lang="ko-KR" altLang="en-US" sz="14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CB032C-1610-4923-8A60-E4D4D0404976}"/>
              </a:ext>
            </a:extLst>
          </p:cNvPr>
          <p:cNvGrpSpPr/>
          <p:nvPr/>
        </p:nvGrpSpPr>
        <p:grpSpPr>
          <a:xfrm>
            <a:off x="1135539" y="5161425"/>
            <a:ext cx="3914306" cy="1439194"/>
            <a:chOff x="1436840" y="5301506"/>
            <a:chExt cx="3914306" cy="1439194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D305DF5-EFFF-4C9A-AC2F-490F41B4F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6840" y="5436403"/>
              <a:ext cx="3914306" cy="13042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EE4C2D-7D6A-4D41-B502-2F1FDC192F31}"/>
                </a:ext>
              </a:extLst>
            </p:cNvPr>
            <p:cNvSpPr txBox="1"/>
            <p:nvPr/>
          </p:nvSpPr>
          <p:spPr>
            <a:xfrm>
              <a:off x="2650361" y="5301506"/>
              <a:ext cx="16466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Sp;arseToDense</a:t>
              </a:r>
              <a:endParaRPr lang="ko-KR" altLang="en-US" sz="14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32845-B22B-4C59-AFB1-E7652E6FA317}"/>
              </a:ext>
            </a:extLst>
          </p:cNvPr>
          <p:cNvGrpSpPr/>
          <p:nvPr/>
        </p:nvGrpSpPr>
        <p:grpSpPr>
          <a:xfrm>
            <a:off x="5477126" y="5203624"/>
            <a:ext cx="3914307" cy="1396995"/>
            <a:chOff x="6840856" y="5339606"/>
            <a:chExt cx="3914307" cy="139699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A15D966-AF90-414B-9609-87495BA3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0856" y="5428522"/>
              <a:ext cx="3914307" cy="13080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2707E5A-B10A-42C5-85A2-C4A8F24B9930}"/>
                </a:ext>
              </a:extLst>
            </p:cNvPr>
            <p:cNvSpPr txBox="1"/>
            <p:nvPr/>
          </p:nvSpPr>
          <p:spPr>
            <a:xfrm>
              <a:off x="8098487" y="5339606"/>
              <a:ext cx="16466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DeepFlow</a:t>
              </a:r>
              <a:endParaRPr lang="ko-KR" altLang="en-US" sz="14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FADB39-1B68-42B5-82EC-B07BD01D66C7}"/>
              </a:ext>
            </a:extLst>
          </p:cNvPr>
          <p:cNvGrpSpPr/>
          <p:nvPr/>
        </p:nvGrpSpPr>
        <p:grpSpPr>
          <a:xfrm>
            <a:off x="5463318" y="3701449"/>
            <a:ext cx="3914306" cy="1447694"/>
            <a:chOff x="6827048" y="3837431"/>
            <a:chExt cx="3914306" cy="144769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79E65E3-E655-4808-A13B-B48CED1C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27048" y="3980828"/>
              <a:ext cx="3914306" cy="13042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94C9CB-B5B7-415C-AD29-97DA70CF368A}"/>
                </a:ext>
              </a:extLst>
            </p:cNvPr>
            <p:cNvSpPr txBox="1"/>
            <p:nvPr/>
          </p:nvSpPr>
          <p:spPr>
            <a:xfrm>
              <a:off x="8098487" y="3837431"/>
              <a:ext cx="16466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PCAFlow</a:t>
              </a:r>
              <a:endParaRPr lang="ko-KR" altLang="en-US" sz="1400" b="1" dirty="0"/>
            </a:p>
          </p:txBody>
        </p:sp>
      </p:grp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E2A8CFB-ACE0-4174-AACA-EF89CF4DFC34}"/>
              </a:ext>
            </a:extLst>
          </p:cNvPr>
          <p:cNvSpPr/>
          <p:nvPr/>
        </p:nvSpPr>
        <p:spPr>
          <a:xfrm>
            <a:off x="838200" y="3661497"/>
            <a:ext cx="10029841" cy="3059978"/>
          </a:xfrm>
          <a:prstGeom prst="wedgeRoundRectCallout">
            <a:avLst>
              <a:gd name="adj1" fmla="val -49127"/>
              <a:gd name="adj2" fmla="val 17026"/>
              <a:gd name="adj3" fmla="val 1666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61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39175" y="6365875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9BC8560-2C33-4999-BEAA-7E65166C2F1F}"/>
              </a:ext>
            </a:extLst>
          </p:cNvPr>
          <p:cNvSpPr txBox="1"/>
          <p:nvPr/>
        </p:nvSpPr>
        <p:spPr>
          <a:xfrm>
            <a:off x="921973" y="2020493"/>
            <a:ext cx="1756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lang="ko-KR" altLang="en-US" sz="1400" b="1" dirty="0"/>
              <a:t>홍채영역 정의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802E3CC-F2EA-4443-89CE-E16CF39A8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1316437" y="2495172"/>
            <a:ext cx="967168" cy="9858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15D2266F-5CE3-4766-A71F-147F26F33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1468837" y="2647572"/>
            <a:ext cx="967168" cy="9858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1E689F83-06DB-48AF-9CC3-F2646CF49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2" t="29796" r="19576" b="15763"/>
          <a:stretch/>
        </p:blipFill>
        <p:spPr>
          <a:xfrm>
            <a:off x="1621237" y="2799972"/>
            <a:ext cx="967168" cy="9858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4DB4BA-416E-4A85-AB11-1515FAF6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76" y="5146402"/>
            <a:ext cx="4370571" cy="1460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620F246-CF42-4187-B5E3-ECA9B8731124}"/>
              </a:ext>
            </a:extLst>
          </p:cNvPr>
          <p:cNvGrpSpPr/>
          <p:nvPr/>
        </p:nvGrpSpPr>
        <p:grpSpPr>
          <a:xfrm>
            <a:off x="1303212" y="4953386"/>
            <a:ext cx="2667324" cy="1442441"/>
            <a:chOff x="2930098" y="4923434"/>
            <a:chExt cx="2667324" cy="1442441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9B494550-A621-4DF7-A02E-0FCD694A4943}"/>
                </a:ext>
              </a:extLst>
            </p:cNvPr>
            <p:cNvSpPr/>
            <p:nvPr/>
          </p:nvSpPr>
          <p:spPr>
            <a:xfrm>
              <a:off x="4784313" y="5251493"/>
              <a:ext cx="281940" cy="9906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F10887-7277-4DC4-8E93-D364AB39D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0098" y="4923434"/>
              <a:ext cx="2362524" cy="1137641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2960EE33-0305-405A-8D13-07B3420E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2498" y="5075834"/>
              <a:ext cx="2362524" cy="1137641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A0EA67DF-57A5-4FCB-993B-E16E226E2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4898" y="5228234"/>
              <a:ext cx="2362524" cy="1137641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7D19F05-DD91-436B-A756-1A183E55F346}"/>
              </a:ext>
            </a:extLst>
          </p:cNvPr>
          <p:cNvSpPr txBox="1"/>
          <p:nvPr/>
        </p:nvSpPr>
        <p:spPr>
          <a:xfrm>
            <a:off x="1254743" y="4570923"/>
            <a:ext cx="236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3"/>
            </a:pPr>
            <a:r>
              <a:rPr lang="ko-KR" altLang="en-US" sz="1400" b="1" dirty="0"/>
              <a:t>영상 움직임 벡터 추출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C7C0423-FDBA-4E03-AE92-3128727D3145}"/>
              </a:ext>
            </a:extLst>
          </p:cNvPr>
          <p:cNvSpPr/>
          <p:nvPr/>
        </p:nvSpPr>
        <p:spPr>
          <a:xfrm flipH="1">
            <a:off x="4099037" y="5614629"/>
            <a:ext cx="403860" cy="1418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172C80-BE50-4706-947D-1A29B4212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97" y="2010639"/>
            <a:ext cx="7479578" cy="22982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2A3A4C-06FE-4933-9C6E-47F831255977}"/>
              </a:ext>
            </a:extLst>
          </p:cNvPr>
          <p:cNvSpPr txBox="1"/>
          <p:nvPr/>
        </p:nvSpPr>
        <p:spPr>
          <a:xfrm>
            <a:off x="3234042" y="1596838"/>
            <a:ext cx="236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 startAt="2"/>
            </a:pPr>
            <a:r>
              <a:rPr lang="ko-KR" altLang="en-US" sz="1400" b="1" dirty="0"/>
              <a:t>추출 알고리즘 선정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A31554B-AD89-4199-B7C5-D470BAF0E99C}"/>
              </a:ext>
            </a:extLst>
          </p:cNvPr>
          <p:cNvSpPr/>
          <p:nvPr/>
        </p:nvSpPr>
        <p:spPr>
          <a:xfrm>
            <a:off x="2748127" y="3057527"/>
            <a:ext cx="399141" cy="1443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E070FAB-FAFA-41DD-A543-4067B9ED8254}"/>
              </a:ext>
            </a:extLst>
          </p:cNvPr>
          <p:cNvCxnSpPr>
            <a:stCxn id="25" idx="3"/>
            <a:endCxn id="15" idx="3"/>
          </p:cNvCxnSpPr>
          <p:nvPr/>
        </p:nvCxnSpPr>
        <p:spPr>
          <a:xfrm flipH="1">
            <a:off x="9099847" y="3159774"/>
            <a:ext cx="1664228" cy="2716936"/>
          </a:xfrm>
          <a:prstGeom prst="bentConnector3">
            <a:avLst>
              <a:gd name="adj1" fmla="val -13736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28CDFD-7C23-4A5F-B5C1-209792F1C31D}"/>
              </a:ext>
            </a:extLst>
          </p:cNvPr>
          <p:cNvSpPr/>
          <p:nvPr/>
        </p:nvSpPr>
        <p:spPr>
          <a:xfrm>
            <a:off x="6705600" y="3201925"/>
            <a:ext cx="2964873" cy="1017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6E99E-01CE-4A2C-85D4-0C679D2FF0C5}"/>
              </a:ext>
            </a:extLst>
          </p:cNvPr>
          <p:cNvSpPr txBox="1"/>
          <p:nvPr/>
        </p:nvSpPr>
        <p:spPr>
          <a:xfrm>
            <a:off x="6303818" y="4837754"/>
            <a:ext cx="12099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/>
              <a:t>DeepFlow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39175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464DA-3F2B-4AB9-8574-6D4B4CD4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21" y="1608046"/>
            <a:ext cx="5391152" cy="1796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A398B2-DDE4-4B6F-9EC9-92956B42F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22" y="3453554"/>
            <a:ext cx="5391151" cy="1796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7AF98F-5A4F-4E70-9613-0F4D29C5F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21" y="1608046"/>
            <a:ext cx="5391151" cy="1796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FE22C-3668-48C5-9227-D67E16847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421" y="3461835"/>
            <a:ext cx="5391152" cy="18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56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517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HRV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DD3F5-6D42-43BE-93A6-8BFEC4B0067D}"/>
              </a:ext>
            </a:extLst>
          </p:cNvPr>
          <p:cNvSpPr txBox="1"/>
          <p:nvPr/>
        </p:nvSpPr>
        <p:spPr>
          <a:xfrm>
            <a:off x="679508" y="1921079"/>
            <a:ext cx="1048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PPI</a:t>
            </a:r>
            <a:r>
              <a:rPr lang="ko-KR" altLang="en-US" dirty="0"/>
              <a:t>의 심장 정보 주파수를 </a:t>
            </a:r>
            <a:r>
              <a:rPr lang="en-US" altLang="ko-KR" dirty="0"/>
              <a:t>Optical Flow </a:t>
            </a:r>
            <a:r>
              <a:rPr lang="ko-KR" altLang="en-US" dirty="0"/>
              <a:t>대역에서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가장 잘 나온 영상 하나에 대해서 결과 도출 예정</a:t>
            </a:r>
            <a:r>
              <a:rPr lang="en-US" altLang="ko-KR" dirty="0"/>
              <a:t>(</a:t>
            </a:r>
            <a:r>
              <a:rPr lang="ko-KR" altLang="en-US" dirty="0"/>
              <a:t>다음주 수요일까지</a:t>
            </a:r>
            <a:r>
              <a:rPr lang="en-US" altLang="ko-KR" dirty="0"/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9F2B33-FD03-4B13-8CAA-B918B7CE0B01}"/>
              </a:ext>
            </a:extLst>
          </p:cNvPr>
          <p:cNvGrpSpPr/>
          <p:nvPr/>
        </p:nvGrpSpPr>
        <p:grpSpPr>
          <a:xfrm>
            <a:off x="2367313" y="2717074"/>
            <a:ext cx="2635436" cy="1724297"/>
            <a:chOff x="1186339" y="2717074"/>
            <a:chExt cx="2635436" cy="172429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215424F-5609-4253-B6E3-A5A4E428CB70}"/>
                </a:ext>
              </a:extLst>
            </p:cNvPr>
            <p:cNvCxnSpPr/>
            <p:nvPr/>
          </p:nvCxnSpPr>
          <p:spPr>
            <a:xfrm>
              <a:off x="1205389" y="2717074"/>
              <a:ext cx="0" cy="17242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6DA54E2-79A2-458E-A0EF-07B0ECD56873}"/>
                </a:ext>
              </a:extLst>
            </p:cNvPr>
            <p:cNvCxnSpPr>
              <a:cxnSpLocks/>
            </p:cNvCxnSpPr>
            <p:nvPr/>
          </p:nvCxnSpPr>
          <p:spPr>
            <a:xfrm>
              <a:off x="1186339" y="4441371"/>
              <a:ext cx="26354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44AC14-D91F-4F83-B976-1B0E9474839E}"/>
              </a:ext>
            </a:extLst>
          </p:cNvPr>
          <p:cNvSpPr txBox="1"/>
          <p:nvPr/>
        </p:nvSpPr>
        <p:spPr>
          <a:xfrm>
            <a:off x="1860482" y="28194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Hz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F6160-19BB-4398-8020-5C31392813B5}"/>
              </a:ext>
            </a:extLst>
          </p:cNvPr>
          <p:cNvSpPr txBox="1"/>
          <p:nvPr/>
        </p:nvSpPr>
        <p:spPr>
          <a:xfrm>
            <a:off x="4071084" y="443649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Time(s)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1D4459B-CF12-4682-8851-378993C658E0}"/>
              </a:ext>
            </a:extLst>
          </p:cNvPr>
          <p:cNvSpPr/>
          <p:nvPr/>
        </p:nvSpPr>
        <p:spPr>
          <a:xfrm>
            <a:off x="2381124" y="3124200"/>
            <a:ext cx="2733675" cy="533400"/>
          </a:xfrm>
          <a:custGeom>
            <a:avLst/>
            <a:gdLst>
              <a:gd name="connsiteX0" fmla="*/ 0 w 2733675"/>
              <a:gd name="connsiteY0" fmla="*/ 476250 h 533400"/>
              <a:gd name="connsiteX1" fmla="*/ 476250 w 2733675"/>
              <a:gd name="connsiteY1" fmla="*/ 0 h 533400"/>
              <a:gd name="connsiteX2" fmla="*/ 866775 w 2733675"/>
              <a:gd name="connsiteY2" fmla="*/ 476250 h 533400"/>
              <a:gd name="connsiteX3" fmla="*/ 1238250 w 2733675"/>
              <a:gd name="connsiteY3" fmla="*/ 38100 h 533400"/>
              <a:gd name="connsiteX4" fmla="*/ 1504950 w 2733675"/>
              <a:gd name="connsiteY4" fmla="*/ 457200 h 533400"/>
              <a:gd name="connsiteX5" fmla="*/ 1866900 w 2733675"/>
              <a:gd name="connsiteY5" fmla="*/ 57150 h 533400"/>
              <a:gd name="connsiteX6" fmla="*/ 2209800 w 2733675"/>
              <a:gd name="connsiteY6" fmla="*/ 504825 h 533400"/>
              <a:gd name="connsiteX7" fmla="*/ 2486025 w 2733675"/>
              <a:gd name="connsiteY7" fmla="*/ 47625 h 533400"/>
              <a:gd name="connsiteX8" fmla="*/ 2733675 w 2733675"/>
              <a:gd name="connsiteY8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3675" h="533400">
                <a:moveTo>
                  <a:pt x="0" y="476250"/>
                </a:moveTo>
                <a:cubicBezTo>
                  <a:pt x="165894" y="238125"/>
                  <a:pt x="331788" y="0"/>
                  <a:pt x="476250" y="0"/>
                </a:cubicBezTo>
                <a:cubicBezTo>
                  <a:pt x="620712" y="0"/>
                  <a:pt x="739775" y="469900"/>
                  <a:pt x="866775" y="476250"/>
                </a:cubicBezTo>
                <a:cubicBezTo>
                  <a:pt x="993775" y="482600"/>
                  <a:pt x="1131888" y="41275"/>
                  <a:pt x="1238250" y="38100"/>
                </a:cubicBezTo>
                <a:cubicBezTo>
                  <a:pt x="1344612" y="34925"/>
                  <a:pt x="1400175" y="454025"/>
                  <a:pt x="1504950" y="457200"/>
                </a:cubicBezTo>
                <a:cubicBezTo>
                  <a:pt x="1609725" y="460375"/>
                  <a:pt x="1749425" y="49213"/>
                  <a:pt x="1866900" y="57150"/>
                </a:cubicBezTo>
                <a:cubicBezTo>
                  <a:pt x="1984375" y="65087"/>
                  <a:pt x="2106613" y="506412"/>
                  <a:pt x="2209800" y="504825"/>
                </a:cubicBezTo>
                <a:cubicBezTo>
                  <a:pt x="2312987" y="503238"/>
                  <a:pt x="2398713" y="42863"/>
                  <a:pt x="2486025" y="47625"/>
                </a:cubicBezTo>
                <a:cubicBezTo>
                  <a:pt x="2573337" y="52387"/>
                  <a:pt x="2686050" y="442913"/>
                  <a:pt x="2733675" y="5334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7D4B1E4-6F93-47D5-B69C-450855135143}"/>
              </a:ext>
            </a:extLst>
          </p:cNvPr>
          <p:cNvSpPr/>
          <p:nvPr/>
        </p:nvSpPr>
        <p:spPr>
          <a:xfrm>
            <a:off x="5661884" y="3317581"/>
            <a:ext cx="590550" cy="4688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2FC77-D4D5-4A03-A96D-CEE033437E23}"/>
              </a:ext>
            </a:extLst>
          </p:cNvPr>
          <p:cNvSpPr txBox="1"/>
          <p:nvPr/>
        </p:nvSpPr>
        <p:spPr>
          <a:xfrm>
            <a:off x="6351846" y="3079361"/>
            <a:ext cx="3087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초 </a:t>
            </a:r>
            <a:r>
              <a:rPr lang="en-US" altLang="ko-KR" dirty="0"/>
              <a:t>PPI</a:t>
            </a:r>
            <a:r>
              <a:rPr lang="ko-KR" altLang="en-US" dirty="0"/>
              <a:t>의 평균을 주파수로 변환하면</a:t>
            </a:r>
            <a:r>
              <a:rPr lang="en-US" altLang="ko-KR" dirty="0"/>
              <a:t>, </a:t>
            </a:r>
            <a:r>
              <a:rPr lang="ko-KR" altLang="en-US" dirty="0"/>
              <a:t>하나의 값에 </a:t>
            </a:r>
            <a:r>
              <a:rPr lang="en-US" altLang="ko-KR" dirty="0"/>
              <a:t>n</a:t>
            </a:r>
            <a:r>
              <a:rPr lang="ko-KR" altLang="en-US" dirty="0"/>
              <a:t>초 의미하는 데이터가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56F76E69-E542-4708-9329-95F345E6758A}"/>
              </a:ext>
            </a:extLst>
          </p:cNvPr>
          <p:cNvSpPr/>
          <p:nvPr/>
        </p:nvSpPr>
        <p:spPr>
          <a:xfrm>
            <a:off x="7728810" y="4132563"/>
            <a:ext cx="333375" cy="764158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F9954-7D9D-4B60-ACCC-FC7DF9F47485}"/>
              </a:ext>
            </a:extLst>
          </p:cNvPr>
          <p:cNvSpPr txBox="1"/>
          <p:nvPr/>
        </p:nvSpPr>
        <p:spPr>
          <a:xfrm>
            <a:off x="8191374" y="4329976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643E56-3F80-4BE9-A8C5-1160603673A2}"/>
              </a:ext>
            </a:extLst>
          </p:cNvPr>
          <p:cNvGrpSpPr/>
          <p:nvPr/>
        </p:nvGrpSpPr>
        <p:grpSpPr>
          <a:xfrm>
            <a:off x="2381124" y="4722567"/>
            <a:ext cx="2635436" cy="1724297"/>
            <a:chOff x="1186339" y="2717074"/>
            <a:chExt cx="2635436" cy="1724297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F4A98A7-0C73-49BD-A85C-0B63227C1DA0}"/>
                </a:ext>
              </a:extLst>
            </p:cNvPr>
            <p:cNvCxnSpPr/>
            <p:nvPr/>
          </p:nvCxnSpPr>
          <p:spPr>
            <a:xfrm>
              <a:off x="1205389" y="2717074"/>
              <a:ext cx="0" cy="17242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C9DB24F-EDD4-4DC7-B345-26BD1A3C1E3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339" y="4441371"/>
              <a:ext cx="26354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D9E76CF-E97B-48C9-AAA9-3B2055FDE523}"/>
              </a:ext>
            </a:extLst>
          </p:cNvPr>
          <p:cNvSpPr/>
          <p:nvPr/>
        </p:nvSpPr>
        <p:spPr>
          <a:xfrm>
            <a:off x="2504949" y="5047794"/>
            <a:ext cx="2447925" cy="1321799"/>
          </a:xfrm>
          <a:custGeom>
            <a:avLst/>
            <a:gdLst>
              <a:gd name="connsiteX0" fmla="*/ 0 w 2447925"/>
              <a:gd name="connsiteY0" fmla="*/ 1248231 h 1321799"/>
              <a:gd name="connsiteX1" fmla="*/ 161925 w 2447925"/>
              <a:gd name="connsiteY1" fmla="*/ 1133931 h 1321799"/>
              <a:gd name="connsiteX2" fmla="*/ 333375 w 2447925"/>
              <a:gd name="connsiteY2" fmla="*/ 1257756 h 1321799"/>
              <a:gd name="connsiteX3" fmla="*/ 466725 w 2447925"/>
              <a:gd name="connsiteY3" fmla="*/ 1143456 h 1321799"/>
              <a:gd name="connsiteX4" fmla="*/ 666750 w 2447925"/>
              <a:gd name="connsiteY4" fmla="*/ 1295856 h 1321799"/>
              <a:gd name="connsiteX5" fmla="*/ 733425 w 2447925"/>
              <a:gd name="connsiteY5" fmla="*/ 1029156 h 1321799"/>
              <a:gd name="connsiteX6" fmla="*/ 981075 w 2447925"/>
              <a:gd name="connsiteY6" fmla="*/ 1257756 h 1321799"/>
              <a:gd name="connsiteX7" fmla="*/ 1143000 w 2447925"/>
              <a:gd name="connsiteY7" fmla="*/ 810081 h 1321799"/>
              <a:gd name="connsiteX8" fmla="*/ 1485900 w 2447925"/>
              <a:gd name="connsiteY8" fmla="*/ 1152981 h 1321799"/>
              <a:gd name="connsiteX9" fmla="*/ 1581150 w 2447925"/>
              <a:gd name="connsiteY9" fmla="*/ 456 h 1321799"/>
              <a:gd name="connsiteX10" fmla="*/ 1876425 w 2447925"/>
              <a:gd name="connsiteY10" fmla="*/ 1305381 h 1321799"/>
              <a:gd name="connsiteX11" fmla="*/ 1990725 w 2447925"/>
              <a:gd name="connsiteY11" fmla="*/ 762456 h 1321799"/>
              <a:gd name="connsiteX12" fmla="*/ 2162175 w 2447925"/>
              <a:gd name="connsiteY12" fmla="*/ 1191081 h 1321799"/>
              <a:gd name="connsiteX13" fmla="*/ 2352675 w 2447925"/>
              <a:gd name="connsiteY13" fmla="*/ 1038681 h 1321799"/>
              <a:gd name="connsiteX14" fmla="*/ 2447925 w 2447925"/>
              <a:gd name="connsiteY14" fmla="*/ 1257756 h 132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7925" h="1321799">
                <a:moveTo>
                  <a:pt x="0" y="1248231"/>
                </a:moveTo>
                <a:cubicBezTo>
                  <a:pt x="53181" y="1190287"/>
                  <a:pt x="106363" y="1132344"/>
                  <a:pt x="161925" y="1133931"/>
                </a:cubicBezTo>
                <a:cubicBezTo>
                  <a:pt x="217487" y="1135518"/>
                  <a:pt x="282575" y="1256169"/>
                  <a:pt x="333375" y="1257756"/>
                </a:cubicBezTo>
                <a:cubicBezTo>
                  <a:pt x="384175" y="1259344"/>
                  <a:pt x="411163" y="1137106"/>
                  <a:pt x="466725" y="1143456"/>
                </a:cubicBezTo>
                <a:cubicBezTo>
                  <a:pt x="522287" y="1149806"/>
                  <a:pt x="622300" y="1314906"/>
                  <a:pt x="666750" y="1295856"/>
                </a:cubicBezTo>
                <a:cubicBezTo>
                  <a:pt x="711200" y="1276806"/>
                  <a:pt x="681038" y="1035506"/>
                  <a:pt x="733425" y="1029156"/>
                </a:cubicBezTo>
                <a:cubicBezTo>
                  <a:pt x="785812" y="1022806"/>
                  <a:pt x="912813" y="1294268"/>
                  <a:pt x="981075" y="1257756"/>
                </a:cubicBezTo>
                <a:cubicBezTo>
                  <a:pt x="1049337" y="1221244"/>
                  <a:pt x="1058863" y="827543"/>
                  <a:pt x="1143000" y="810081"/>
                </a:cubicBezTo>
                <a:cubicBezTo>
                  <a:pt x="1227137" y="792619"/>
                  <a:pt x="1412875" y="1287919"/>
                  <a:pt x="1485900" y="1152981"/>
                </a:cubicBezTo>
                <a:cubicBezTo>
                  <a:pt x="1558925" y="1018043"/>
                  <a:pt x="1516063" y="-24944"/>
                  <a:pt x="1581150" y="456"/>
                </a:cubicBezTo>
                <a:cubicBezTo>
                  <a:pt x="1646238" y="25856"/>
                  <a:pt x="1808163" y="1178381"/>
                  <a:pt x="1876425" y="1305381"/>
                </a:cubicBezTo>
                <a:cubicBezTo>
                  <a:pt x="1944688" y="1432381"/>
                  <a:pt x="1943100" y="781506"/>
                  <a:pt x="1990725" y="762456"/>
                </a:cubicBezTo>
                <a:cubicBezTo>
                  <a:pt x="2038350" y="743406"/>
                  <a:pt x="2101850" y="1145044"/>
                  <a:pt x="2162175" y="1191081"/>
                </a:cubicBezTo>
                <a:cubicBezTo>
                  <a:pt x="2222500" y="1237118"/>
                  <a:pt x="2305050" y="1027569"/>
                  <a:pt x="2352675" y="1038681"/>
                </a:cubicBezTo>
                <a:cubicBezTo>
                  <a:pt x="2400300" y="1049793"/>
                  <a:pt x="2424112" y="1153774"/>
                  <a:pt x="2447925" y="125775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2605E-A351-4A35-8CAE-242D2777DE99}"/>
              </a:ext>
            </a:extLst>
          </p:cNvPr>
          <p:cNvSpPr txBox="1"/>
          <p:nvPr/>
        </p:nvSpPr>
        <p:spPr>
          <a:xfrm>
            <a:off x="6252434" y="5276850"/>
            <a:ext cx="2948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초 </a:t>
            </a:r>
            <a:r>
              <a:rPr lang="en-US" altLang="ko-KR" dirty="0"/>
              <a:t>OF</a:t>
            </a:r>
            <a:r>
              <a:rPr lang="ko-KR" altLang="en-US" dirty="0"/>
              <a:t> 데이터를 </a:t>
            </a:r>
            <a:r>
              <a:rPr lang="en-US" altLang="ko-KR" dirty="0"/>
              <a:t>FFT </a:t>
            </a:r>
            <a:r>
              <a:rPr lang="ko-KR" altLang="en-US" dirty="0"/>
              <a:t>적용하고 </a:t>
            </a:r>
            <a:r>
              <a:rPr lang="en-US" altLang="ko-KR" dirty="0"/>
              <a:t>PPI</a:t>
            </a:r>
            <a:r>
              <a:rPr lang="ko-KR" altLang="en-US" dirty="0"/>
              <a:t>의 주파수와 비교한다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EFDD7-4012-42F5-8380-8703FD2F7DC1}"/>
              </a:ext>
            </a:extLst>
          </p:cNvPr>
          <p:cNvSpPr txBox="1"/>
          <p:nvPr/>
        </p:nvSpPr>
        <p:spPr>
          <a:xfrm>
            <a:off x="4536916" y="6457918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Hz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CB71C-3632-40A6-BB40-7C38E070525D}"/>
              </a:ext>
            </a:extLst>
          </p:cNvPr>
          <p:cNvSpPr txBox="1"/>
          <p:nvPr/>
        </p:nvSpPr>
        <p:spPr>
          <a:xfrm>
            <a:off x="1205389" y="4802463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Amplitude</a:t>
            </a:r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B3399B7-2A56-4A18-9CA2-54D5108C50BC}"/>
              </a:ext>
            </a:extLst>
          </p:cNvPr>
          <p:cNvSpPr/>
          <p:nvPr/>
        </p:nvSpPr>
        <p:spPr>
          <a:xfrm>
            <a:off x="5661884" y="5350281"/>
            <a:ext cx="590550" cy="4688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962287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- Total Dataset</a:t>
            </a:r>
          </a:p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- Mid Dataset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 Regression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99399" y="3153371"/>
            <a:ext cx="37740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Regression Model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구현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Under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fitting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문제</a:t>
            </a: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해결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Validation Loss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안정화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3888" y="4529964"/>
            <a:ext cx="2366869" cy="1886711"/>
            <a:chOff x="623888" y="4529964"/>
            <a:chExt cx="2366869" cy="18867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B7676C-E21E-427D-B2FE-8C70D9FBD4FD}"/>
                </a:ext>
              </a:extLst>
            </p:cNvPr>
            <p:cNvSpPr/>
            <p:nvPr/>
          </p:nvSpPr>
          <p:spPr>
            <a:xfrm>
              <a:off x="623888" y="4590805"/>
              <a:ext cx="2340000" cy="1825870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86E858-328E-4A8B-9815-2FE383B9D208}"/>
                </a:ext>
              </a:extLst>
            </p:cNvPr>
            <p:cNvSpPr/>
            <p:nvPr/>
          </p:nvSpPr>
          <p:spPr>
            <a:xfrm>
              <a:off x="623888" y="4529964"/>
              <a:ext cx="2340000" cy="75390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3B80A1-1843-4F1C-804C-BA97ED95595E}"/>
                </a:ext>
              </a:extLst>
            </p:cNvPr>
            <p:cNvSpPr/>
            <p:nvPr/>
          </p:nvSpPr>
          <p:spPr>
            <a:xfrm>
              <a:off x="623888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50940F-2C8A-423C-ACF7-ED7C85794F54}"/>
                </a:ext>
              </a:extLst>
            </p:cNvPr>
            <p:cNvSpPr/>
            <p:nvPr/>
          </p:nvSpPr>
          <p:spPr>
            <a:xfrm>
              <a:off x="801466" y="4587831"/>
              <a:ext cx="19848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01.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데이터 구성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399EF0B-25D5-480A-A0B1-A1AFD12CD44F}"/>
                </a:ext>
              </a:extLst>
            </p:cNvPr>
            <p:cNvCxnSpPr>
              <a:cxnSpLocks/>
            </p:cNvCxnSpPr>
            <p:nvPr/>
          </p:nvCxnSpPr>
          <p:spPr>
            <a:xfrm>
              <a:off x="1602603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DCFC29-2BA6-497B-B94C-B7845A715598}"/>
                </a:ext>
              </a:extLst>
            </p:cNvPr>
            <p:cNvGrpSpPr/>
            <p:nvPr/>
          </p:nvGrpSpPr>
          <p:grpSpPr>
            <a:xfrm>
              <a:off x="645314" y="5213889"/>
              <a:ext cx="2345443" cy="1000015"/>
              <a:chOff x="645314" y="5108030"/>
              <a:chExt cx="2345443" cy="100001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801835-17A3-49D9-ADDB-3049C2E38B23}"/>
                  </a:ext>
                </a:extLst>
              </p:cNvPr>
              <p:cNvSpPr/>
              <p:nvPr/>
            </p:nvSpPr>
            <p:spPr>
              <a:xfrm>
                <a:off x="650757" y="5646380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Mid Range</a:t>
                </a:r>
                <a:b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</a:b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Train(27,813), Test(2,780)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0C268E8-78BD-48B5-8754-7BB9C0BE1D81}"/>
                  </a:ext>
                </a:extLst>
              </p:cNvPr>
              <p:cNvSpPr/>
              <p:nvPr/>
            </p:nvSpPr>
            <p:spPr>
              <a:xfrm>
                <a:off x="645314" y="5108030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전체 데이터</a:t>
                </a:r>
                <a:b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</a:b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Train(42,568), Test(4,849)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과정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7D7A6D29-5F53-4F2C-89D6-BAA3AF95BBC6}"/>
              </a:ext>
            </a:extLst>
          </p:cNvPr>
          <p:cNvSpPr/>
          <p:nvPr/>
        </p:nvSpPr>
        <p:spPr>
          <a:xfrm rot="13500000">
            <a:off x="3196139" y="5392213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3650615" y="4529964"/>
            <a:ext cx="2340003" cy="1886712"/>
            <a:chOff x="3491959" y="4529963"/>
            <a:chExt cx="2340003" cy="18867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03B8D71-BF71-428B-8DA4-2DA016507E0E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F70CAA-6B39-4832-AA4A-2C715A548C00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A098EDE-1418-46D0-855F-FE7414EC99C2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32AA0C-A8A4-4A2F-8E5B-76A32D264055}"/>
                </a:ext>
              </a:extLst>
            </p:cNvPr>
            <p:cNvSpPr/>
            <p:nvPr/>
          </p:nvSpPr>
          <p:spPr>
            <a:xfrm>
              <a:off x="3541302" y="4610724"/>
              <a:ext cx="22413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02.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데이터 정규화</a:t>
              </a: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76A7C5A-413F-4F18-BD80-4EB6A88C842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5E2E6A8-CBF3-471D-BF7B-B8D95C4DF9F7}"/>
                </a:ext>
              </a:extLst>
            </p:cNvPr>
            <p:cNvGrpSpPr/>
            <p:nvPr/>
          </p:nvGrpSpPr>
          <p:grpSpPr>
            <a:xfrm>
              <a:off x="3491959" y="5218163"/>
              <a:ext cx="2340003" cy="987078"/>
              <a:chOff x="623885" y="5112304"/>
              <a:chExt cx="2340003" cy="987078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31466FC-0409-4F29-9BD7-D58E8E0D84BD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속성 값의 범위가 크고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각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Range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가 다름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58F2425-72B8-4B0A-82FE-47C5BAFF831E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StandardScaler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정규화 방법으로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scaling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수행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5BA3D5-DC3E-4D04-804E-156D344DE03D}"/>
              </a:ext>
            </a:extLst>
          </p:cNvPr>
          <p:cNvGrpSpPr/>
          <p:nvPr/>
        </p:nvGrpSpPr>
        <p:grpSpPr>
          <a:xfrm>
            <a:off x="377180" y="1734457"/>
            <a:ext cx="2995851" cy="2234905"/>
            <a:chOff x="208455" y="2038895"/>
            <a:chExt cx="2995851" cy="2234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BFB807-53E0-43D8-A403-D27E635E6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455" y="2038895"/>
              <a:ext cx="2995851" cy="22349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7442B-FA13-41AA-A334-B7B9DAF02BCD}"/>
                </a:ext>
              </a:extLst>
            </p:cNvPr>
            <p:cNvSpPr txBox="1"/>
            <p:nvPr/>
          </p:nvSpPr>
          <p:spPr>
            <a:xfrm>
              <a:off x="2140078" y="3055771"/>
              <a:ext cx="584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High</a:t>
              </a:r>
              <a:endParaRPr lang="ko-KR" altLang="en-US" sz="12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BA5D77-3F00-483F-836B-9DEC63DAC701}"/>
                </a:ext>
              </a:extLst>
            </p:cNvPr>
            <p:cNvSpPr txBox="1"/>
            <p:nvPr/>
          </p:nvSpPr>
          <p:spPr>
            <a:xfrm>
              <a:off x="509144" y="3055771"/>
              <a:ext cx="584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Low</a:t>
              </a:r>
              <a:endParaRPr lang="ko-KR" altLang="en-US" sz="1200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A086BFD-ABFE-4502-9C1B-26B1389666F3}"/>
              </a:ext>
            </a:extLst>
          </p:cNvPr>
          <p:cNvGrpSpPr/>
          <p:nvPr/>
        </p:nvGrpSpPr>
        <p:grpSpPr>
          <a:xfrm>
            <a:off x="6649926" y="4537238"/>
            <a:ext cx="2340003" cy="1886712"/>
            <a:chOff x="3491959" y="4529963"/>
            <a:chExt cx="2340003" cy="188671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154B9C-742D-4DF1-B2A3-1EB64C9B0350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4221B52-B40D-4F96-B375-E386F0BBEF7B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D706C09-0611-4BD9-9886-09AB2471509A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1F72B0-2645-4A22-93F4-037D33FAC95F}"/>
                </a:ext>
              </a:extLst>
            </p:cNvPr>
            <p:cNvSpPr/>
            <p:nvPr/>
          </p:nvSpPr>
          <p:spPr>
            <a:xfrm>
              <a:off x="3541302" y="4610724"/>
              <a:ext cx="17283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03.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모델 훈련</a:t>
              </a: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C30B9533-4315-4643-B3E7-20AF878B009E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295FCF3-5E30-4531-9D61-6ABB4B2EDAAE}"/>
                </a:ext>
              </a:extLst>
            </p:cNvPr>
            <p:cNvGrpSpPr/>
            <p:nvPr/>
          </p:nvGrpSpPr>
          <p:grpSpPr>
            <a:xfrm>
              <a:off x="3491959" y="5218163"/>
              <a:ext cx="2340003" cy="987078"/>
              <a:chOff x="623885" y="5112304"/>
              <a:chExt cx="2340003" cy="98707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5D7660F-1557-4896-9933-D53D5C4376B9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DNN Regression Model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구현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EA3FF0E-CB14-41F3-8A4A-3A220E91D47D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두 데이터 셋에 대해서 동일한 모델 적용</a:t>
                </a:r>
              </a:p>
            </p:txBody>
          </p:sp>
        </p:grpSp>
      </p:grpSp>
      <p:sp>
        <p:nvSpPr>
          <p:cNvPr id="109" name="L 도형 108">
            <a:extLst>
              <a:ext uri="{FF2B5EF4-FFF2-40B4-BE49-F238E27FC236}">
                <a16:creationId xmlns:a16="http://schemas.microsoft.com/office/drawing/2014/main" id="{181E09C5-191E-47FE-9100-C4C3510E9BA3}"/>
              </a:ext>
            </a:extLst>
          </p:cNvPr>
          <p:cNvSpPr/>
          <p:nvPr/>
        </p:nvSpPr>
        <p:spPr>
          <a:xfrm rot="13500000">
            <a:off x="6201443" y="5392212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37166FE-B4C4-48B0-AAA6-9E7198C4554A}"/>
              </a:ext>
            </a:extLst>
          </p:cNvPr>
          <p:cNvGrpSpPr/>
          <p:nvPr/>
        </p:nvGrpSpPr>
        <p:grpSpPr>
          <a:xfrm>
            <a:off x="9624985" y="4537238"/>
            <a:ext cx="2430891" cy="1886712"/>
            <a:chOff x="3491959" y="4529963"/>
            <a:chExt cx="2430891" cy="188671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A07417D-EFF8-4930-AFEB-BF037E1D3A46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269A6AF-387D-44C4-BD49-39D6BA251116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3B97F4-B66D-4CFD-9E23-79D52944D669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330CCC9-2430-4668-A86F-ED4A94C43072}"/>
                </a:ext>
              </a:extLst>
            </p:cNvPr>
            <p:cNvSpPr/>
            <p:nvPr/>
          </p:nvSpPr>
          <p:spPr>
            <a:xfrm>
              <a:off x="3541302" y="4610724"/>
              <a:ext cx="19848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03.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테스트 결과</a:t>
              </a: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F1D70A1-956D-40B8-92B5-173E55DA35A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84AA006-5BD8-451F-8868-77988D6A05D0}"/>
                </a:ext>
              </a:extLst>
            </p:cNvPr>
            <p:cNvGrpSpPr/>
            <p:nvPr/>
          </p:nvGrpSpPr>
          <p:grpSpPr>
            <a:xfrm>
              <a:off x="3491959" y="5218163"/>
              <a:ext cx="2430891" cy="802412"/>
              <a:chOff x="623885" y="5112304"/>
              <a:chExt cx="2430891" cy="802412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6CF49E7-AA20-4EE0-B682-3E5F18D770B8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4308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Test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데이터로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BPM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Prediction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5C294C-59D8-4C04-99ED-DCC1CF990087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RMSE, R2 Score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를 통해 평가</a:t>
                </a:r>
              </a:p>
            </p:txBody>
          </p:sp>
        </p:grpSp>
      </p:grpSp>
      <p:sp>
        <p:nvSpPr>
          <p:cNvPr id="119" name="L 도형 118">
            <a:extLst>
              <a:ext uri="{FF2B5EF4-FFF2-40B4-BE49-F238E27FC236}">
                <a16:creationId xmlns:a16="http://schemas.microsoft.com/office/drawing/2014/main" id="{7FD68243-6603-4DAE-ACBB-D29011C7EC04}"/>
              </a:ext>
            </a:extLst>
          </p:cNvPr>
          <p:cNvSpPr/>
          <p:nvPr/>
        </p:nvSpPr>
        <p:spPr>
          <a:xfrm rot="13500000">
            <a:off x="9134693" y="5392213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71AEA6-C7A8-46BC-A54C-FE6BC6AEBF2B}"/>
              </a:ext>
            </a:extLst>
          </p:cNvPr>
          <p:cNvGrpSpPr/>
          <p:nvPr/>
        </p:nvGrpSpPr>
        <p:grpSpPr>
          <a:xfrm>
            <a:off x="8482007" y="3332090"/>
            <a:ext cx="3410060" cy="1003767"/>
            <a:chOff x="8102624" y="3290643"/>
            <a:chExt cx="3953252" cy="10037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0AA28C7-312F-498D-B854-79F118FF4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624" y="3290643"/>
              <a:ext cx="3953252" cy="6529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ED14F9-D6AE-4F16-8C90-3D6010B8DAFD}"/>
                </a:ext>
              </a:extLst>
            </p:cNvPr>
            <p:cNvSpPr txBox="1"/>
            <p:nvPr/>
          </p:nvSpPr>
          <p:spPr>
            <a:xfrm>
              <a:off x="9145050" y="3986633"/>
              <a:ext cx="1873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[R square formula]</a:t>
              </a:r>
              <a:endParaRPr lang="ko-KR" altLang="en-US" sz="14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8E1D65F-89E0-4E1E-84A1-55C52CEB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657542"/>
            <a:ext cx="3205114" cy="1136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BDA013D-D68B-472E-B77E-8F064A2A795A}"/>
              </a:ext>
            </a:extLst>
          </p:cNvPr>
          <p:cNvSpPr txBox="1"/>
          <p:nvPr/>
        </p:nvSpPr>
        <p:spPr>
          <a:xfrm>
            <a:off x="9276562" y="2822932"/>
            <a:ext cx="187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[RMSE formula]</a:t>
            </a:r>
            <a:endParaRPr lang="ko-KR" altLang="en-US" sz="1400" dirty="0"/>
          </a:p>
        </p:txBody>
      </p:sp>
      <p:pic>
        <p:nvPicPr>
          <p:cNvPr id="1028" name="Picture 4" descr="How and where to apply Feature Scaling? | Machine Learning | by Shaurya  Uppal | Medium">
            <a:extLst>
              <a:ext uri="{FF2B5EF4-FFF2-40B4-BE49-F238E27FC236}">
                <a16:creationId xmlns:a16="http://schemas.microsoft.com/office/drawing/2014/main" id="{E0B2D156-D12B-4804-8FB1-59707056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78" y="1734456"/>
            <a:ext cx="3647793" cy="22505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628E16-6E66-4BCC-A48D-F37D0A6A1F9D}"/>
              </a:ext>
            </a:extLst>
          </p:cNvPr>
          <p:cNvSpPr txBox="1"/>
          <p:nvPr/>
        </p:nvSpPr>
        <p:spPr>
          <a:xfrm>
            <a:off x="1067201" y="4049597"/>
            <a:ext cx="16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데이터 분포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C982DFF-2972-4FCF-9D50-471FDFDC6717}"/>
              </a:ext>
            </a:extLst>
          </p:cNvPr>
          <p:cNvSpPr txBox="1"/>
          <p:nvPr/>
        </p:nvSpPr>
        <p:spPr>
          <a:xfrm>
            <a:off x="5414872" y="4049597"/>
            <a:ext cx="17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데이터 정규화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0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28FCBC90-E9D0-43E0-899A-511954929F3D}"/>
              </a:ext>
            </a:extLst>
          </p:cNvPr>
          <p:cNvGraphicFramePr>
            <a:graphicFrameLocks noGrp="1"/>
          </p:cNvGraphicFramePr>
          <p:nvPr/>
        </p:nvGraphicFramePr>
        <p:xfrm>
          <a:off x="7738895" y="3610587"/>
          <a:ext cx="4079716" cy="202638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9858">
                  <a:extLst>
                    <a:ext uri="{9D8B030D-6E8A-4147-A177-3AD203B41FA5}">
                      <a16:colId xmlns:a16="http://schemas.microsoft.com/office/drawing/2014/main" val="2364705629"/>
                    </a:ext>
                  </a:extLst>
                </a:gridCol>
                <a:gridCol w="2039858">
                  <a:extLst>
                    <a:ext uri="{9D8B030D-6E8A-4147-A177-3AD203B41FA5}">
                      <a16:colId xmlns:a16="http://schemas.microsoft.com/office/drawing/2014/main" val="579940859"/>
                    </a:ext>
                  </a:extLst>
                </a:gridCol>
              </a:tblGrid>
              <a:tr h="47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Hyper Parameter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value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656861"/>
                  </a:ext>
                </a:extLst>
              </a:tr>
              <a:tr h="1556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Epoch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Batch_size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Optimizer(</a:t>
                      </a:r>
                      <a:r>
                        <a:rPr lang="en-US" altLang="ko-KR" sz="1500" dirty="0" err="1"/>
                        <a:t>lr</a:t>
                      </a:r>
                      <a:r>
                        <a:rPr lang="en-US" altLang="ko-KR" sz="1500" dirty="0"/>
                        <a:t>)</a:t>
                      </a:r>
                    </a:p>
                    <a:p>
                      <a:pPr latinLnBrk="1"/>
                      <a:r>
                        <a:rPr lang="en-US" altLang="ko-KR" sz="1500" dirty="0"/>
                        <a:t>Activation()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Validation_set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 err="1"/>
                        <a:t>Loss_function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</a:t>
                      </a:r>
                    </a:p>
                    <a:p>
                      <a:pPr latinLnBrk="1"/>
                      <a:r>
                        <a:rPr lang="en-US" altLang="ko-KR" sz="1500" dirty="0"/>
                        <a:t>128</a:t>
                      </a:r>
                    </a:p>
                    <a:p>
                      <a:pPr latinLnBrk="1"/>
                      <a:r>
                        <a:rPr lang="en-US" altLang="ko-KR" sz="1500" dirty="0"/>
                        <a:t>Adam(0.00002)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LeakyRelu</a:t>
                      </a:r>
                      <a:r>
                        <a:rPr lang="en-US" altLang="ko-KR" sz="1500" dirty="0"/>
                        <a:t>(0.2)</a:t>
                      </a:r>
                    </a:p>
                    <a:p>
                      <a:pPr latinLnBrk="1"/>
                      <a:r>
                        <a:rPr lang="en-US" altLang="ko-KR" sz="1500" dirty="0"/>
                        <a:t>Train </a:t>
                      </a:r>
                      <a:r>
                        <a:rPr lang="ko-KR" altLang="en-US" sz="1500" dirty="0"/>
                        <a:t>데이터의</a:t>
                      </a:r>
                      <a:r>
                        <a:rPr lang="en-US" altLang="ko-KR" sz="1500" dirty="0"/>
                        <a:t> 0.2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Mean_squared_error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5083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E08553-7EF7-4D72-B31A-DC54F0608E2D}"/>
              </a:ext>
            </a:extLst>
          </p:cNvPr>
          <p:cNvSpPr txBox="1"/>
          <p:nvPr/>
        </p:nvSpPr>
        <p:spPr>
          <a:xfrm>
            <a:off x="8336132" y="5697473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모델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BB9DA-6C84-4884-ACDE-DF0236ED1070}"/>
              </a:ext>
            </a:extLst>
          </p:cNvPr>
          <p:cNvSpPr txBox="1"/>
          <p:nvPr/>
        </p:nvSpPr>
        <p:spPr>
          <a:xfrm>
            <a:off x="586751" y="161127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모델 훈련 결과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구현 모델 </a:t>
            </a:r>
            <a:r>
              <a:rPr lang="en-US" altLang="ko-KR" dirty="0"/>
              <a:t>: DNN</a:t>
            </a:r>
            <a:r>
              <a:rPr lang="ko-KR" altLang="en-US" dirty="0"/>
              <a:t> </a:t>
            </a:r>
            <a:r>
              <a:rPr lang="en-US" altLang="ko-KR" dirty="0"/>
              <a:t>Regression 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1F8869-DE4B-450A-A35F-585047EFC415}"/>
              </a:ext>
            </a:extLst>
          </p:cNvPr>
          <p:cNvGrpSpPr/>
          <p:nvPr/>
        </p:nvGrpSpPr>
        <p:grpSpPr>
          <a:xfrm>
            <a:off x="203926" y="3195330"/>
            <a:ext cx="3439315" cy="2841522"/>
            <a:chOff x="203926" y="3195330"/>
            <a:chExt cx="3439315" cy="284152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AA22F0B-E7AC-4D5A-9D0A-9E014A08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389" y="3261476"/>
              <a:ext cx="2995852" cy="23613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8B0101-B20E-4DA0-8328-FCFD1024A95D}"/>
                </a:ext>
              </a:extLst>
            </p:cNvPr>
            <p:cNvSpPr txBox="1"/>
            <p:nvPr/>
          </p:nvSpPr>
          <p:spPr>
            <a:xfrm>
              <a:off x="1158300" y="5667520"/>
              <a:ext cx="190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전체 데이터 셋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A10121-E188-4C1B-BCDD-AF929BE8BD5F}"/>
                </a:ext>
              </a:extLst>
            </p:cNvPr>
            <p:cNvSpPr txBox="1"/>
            <p:nvPr/>
          </p:nvSpPr>
          <p:spPr>
            <a:xfrm>
              <a:off x="203926" y="3195330"/>
              <a:ext cx="44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(1)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EDE1FE-7CA3-4026-AB73-AC185E76D265}"/>
              </a:ext>
            </a:extLst>
          </p:cNvPr>
          <p:cNvGrpSpPr/>
          <p:nvPr/>
        </p:nvGrpSpPr>
        <p:grpSpPr>
          <a:xfrm>
            <a:off x="3863581" y="3204279"/>
            <a:ext cx="3624548" cy="2841469"/>
            <a:chOff x="3863581" y="3204279"/>
            <a:chExt cx="3624548" cy="28414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0A61FD-0586-4C6D-89B9-537E4239D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7044" y="3262155"/>
              <a:ext cx="3181085" cy="24053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0D0925-2F60-429D-9245-7E11CF2FABA5}"/>
                </a:ext>
              </a:extLst>
            </p:cNvPr>
            <p:cNvSpPr txBox="1"/>
            <p:nvPr/>
          </p:nvSpPr>
          <p:spPr>
            <a:xfrm>
              <a:off x="4739577" y="5676416"/>
              <a:ext cx="2485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[Mid Range </a:t>
              </a:r>
              <a:r>
                <a:rPr lang="ko-KR" altLang="en-US" dirty="0"/>
                <a:t>데이터 셋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75CDB3-5AA9-4D9F-8CB0-64B716580E26}"/>
                </a:ext>
              </a:extLst>
            </p:cNvPr>
            <p:cNvSpPr txBox="1"/>
            <p:nvPr/>
          </p:nvSpPr>
          <p:spPr>
            <a:xfrm>
              <a:off x="3863581" y="3204279"/>
              <a:ext cx="44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82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15961</TotalTime>
  <Words>3474</Words>
  <Application>Microsoft Macintosh PowerPoint</Application>
  <PresentationFormat>와이드스크린</PresentationFormat>
  <Paragraphs>990</Paragraphs>
  <Slides>66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한수원 한울림OTF</vt:lpstr>
      <vt:lpstr>한수원 한돋움OTF Bold</vt:lpstr>
      <vt:lpstr>한수원 한돋움 Bold</vt:lpstr>
      <vt:lpstr>Arial</vt:lpstr>
      <vt:lpstr>한수원 한돋움</vt:lpstr>
      <vt:lpstr>Wingdings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: OF 인덱스 명명 기준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류경준</cp:lastModifiedBy>
  <cp:revision>170</cp:revision>
  <dcterms:created xsi:type="dcterms:W3CDTF">2018-12-01T01:21:28Z</dcterms:created>
  <dcterms:modified xsi:type="dcterms:W3CDTF">2022-09-10T06:43:41Z</dcterms:modified>
</cp:coreProperties>
</file>